
<file path=[Content_Types].xml><?xml version="1.0" encoding="utf-8"?>
<Types xmlns="http://schemas.openxmlformats.org/package/2006/content-types">
  <Default Extension="6Z13cs-QIIgKwvNL0d1Tst018_ti-wgbWhvtXyJVn7w" ContentType="image/pn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58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47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9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033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493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170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endste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ndsteps Title 1">
            <a:extLst>
              <a:ext uri="{FF2B5EF4-FFF2-40B4-BE49-F238E27FC236}">
                <a16:creationId xmlns:a16="http://schemas.microsoft.com/office/drawing/2014/main" id="{0133F3DC-240D-4B5D-9716-D3917EB4A5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Sendsteps Master title style</a:t>
            </a:r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2FFADB34-C566-4646-B8D0-89ED7FAE9A4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38200" y="1828343"/>
            <a:ext cx="10515600" cy="4352498"/>
          </a:xfrm>
        </p:spPr>
        <p:txBody>
          <a:bodyPr wrap="none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</a:lstStyle>
          <a:p>
            <a:pPr lvl="0"/>
            <a:r>
              <a:rPr lang="en-US"/>
              <a:t>Multiple choice answers listen to this text style</a:t>
            </a:r>
          </a:p>
          <a:p>
            <a:pPr lvl="1"/>
            <a:r>
              <a:rPr lang="en-US"/>
              <a:t>Open ended messages listen to this text style</a:t>
            </a:r>
          </a:p>
          <a:p>
            <a:pPr lvl="2"/>
            <a:r>
              <a:rPr lang="en-US"/>
              <a:t>Explanation texts listen to this font family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122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772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968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442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81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725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616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279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856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28-2-2021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582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iexpress.com/item/candiway-UK-flag-United-Kingdom-of-Great-Britain-and-Northern-Ireland-Banner-England-flag-90-x/32828834633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6Z13cs-QIIgKwvNL0d1Tst018_ti-wgbWhvtXyJVn7w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aliexpress.com/item/candiway-UK-flag-United-Kingdom-of-Great-Britain-and-Northern-Ireland-Banner-England-flag-90-x/32828834633.html" TargetMode="External"/><Relationship Id="rId5" Type="http://schemas.openxmlformats.org/officeDocument/2006/relationships/image" Target="../media/image1.jp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liexpress.com/item/candiway-UK-flag-United-Kingdom-of-Great-Britain-and-Northern-Ireland-Banner-England-flag-90-x/32828834633.html" TargetMode="External"/><Relationship Id="rId3" Type="http://schemas.openxmlformats.org/officeDocument/2006/relationships/image" Target="../media/image7.png"/><Relationship Id="rId7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leukstementor.nl/docentenpagina/mondeling-engels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dxdscuoladigitale.wordpress.com/page/1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8C4D0AE7-B2FD-4CD0-923D-B7ABBBDB2D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8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4396" t="19130" r="4010" b="42100"/>
          <a:stretch/>
        </p:blipFill>
        <p:spPr>
          <a:xfrm>
            <a:off x="0" y="1428523"/>
            <a:ext cx="12156484" cy="514554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BC16860-AF9F-4BDB-BF57-CBE8B370B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Welcome</a:t>
            </a:r>
            <a:r>
              <a:rPr lang="nl-NL" dirty="0"/>
              <a:t> back </a:t>
            </a:r>
            <a:r>
              <a:rPr lang="nl-NL" dirty="0" err="1"/>
              <a:t>to</a:t>
            </a:r>
            <a:r>
              <a:rPr lang="nl-NL" dirty="0"/>
              <a:t> school!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BE1761-D93B-453F-8C63-4C0AC00E4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476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t_p_ExplanationSlide_1_0_13701331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Bg">
            <a:extLst>
              <a:ext uri="{FF2B5EF4-FFF2-40B4-BE49-F238E27FC236}">
                <a16:creationId xmlns:a16="http://schemas.microsoft.com/office/drawing/2014/main" id="{77138FBE-18A6-4FFC-B71F-1318FB2A831D}"/>
              </a:ext>
            </a:extLst>
          </p:cNvPr>
          <p:cNvSpPr txBox="1"/>
          <p:nvPr/>
        </p:nvSpPr>
        <p:spPr>
          <a:xfrm>
            <a:off x="0" y="6364224"/>
            <a:ext cx="12192000" cy="493776"/>
          </a:xfrm>
          <a:prstGeom prst="rect">
            <a:avLst/>
          </a:prstGeom>
          <a:solidFill>
            <a:srgbClr val="5B9BD5">
              <a:alpha val="0"/>
            </a:srgbClr>
          </a:solidFill>
        </p:spPr>
        <p:txBody>
          <a:bodyPr vert="horz" wrap="square" lIns="91440" tIns="45720" rIns="91440" bIns="45720" rtlCol="0" anchor="ctr" anchorCtr="0">
            <a:normAutofit/>
          </a:bodyPr>
          <a:lstStyle/>
          <a:p>
            <a:pPr algn="ctr">
              <a:buClr>
                <a:srgbClr val="000000"/>
              </a:buClr>
            </a:pPr>
            <a:endParaRPr lang="nl-NL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29" name="LAYOUT_BG_IMAGE_2">
            <a:extLst>
              <a:ext uri="{FF2B5EF4-FFF2-40B4-BE49-F238E27FC236}">
                <a16:creationId xmlns:a16="http://schemas.microsoft.com/office/drawing/2014/main" id="{831FDB62-E0C6-4F03-AFBA-731E0F3019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BBE0E3">
              <a:alpha val="0"/>
            </a:srgbClr>
          </a:solidFill>
        </p:spPr>
      </p:pic>
      <p:sp>
        <p:nvSpPr>
          <p:cNvPr id="2" name="st_p_ExplanationTitle_1_0">
            <a:extLst>
              <a:ext uri="{FF2B5EF4-FFF2-40B4-BE49-F238E27FC236}">
                <a16:creationId xmlns:a16="http://schemas.microsoft.com/office/drawing/2014/main" id="{B19AFBE0-BBD2-4810-9208-3667B9183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24" y="185166"/>
            <a:ext cx="9582912" cy="141274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wrap="square" lIns="0" tIns="45720" rIns="0" bIns="45720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</a:pPr>
            <a:r>
              <a:rPr lang="nl-NL" sz="4000" b="1">
                <a:solidFill>
                  <a:srgbClr val="FFFFFF"/>
                </a:solidFill>
                <a:latin typeface="Roboto Slab"/>
              </a:rPr>
              <a:t>U kunt nu uw berichten insturen</a:t>
            </a:r>
          </a:p>
        </p:txBody>
      </p:sp>
      <p:sp>
        <p:nvSpPr>
          <p:cNvPr id="3" name="InternetHeader" hidden="1">
            <a:extLst>
              <a:ext uri="{FF2B5EF4-FFF2-40B4-BE49-F238E27FC236}">
                <a16:creationId xmlns:a16="http://schemas.microsoft.com/office/drawing/2014/main" id="{303921F2-1A27-4657-9E91-418D093BA46E}"/>
              </a:ext>
            </a:extLst>
          </p:cNvPr>
          <p:cNvSpPr txBox="1"/>
          <p:nvPr/>
        </p:nvSpPr>
        <p:spPr>
          <a:xfrm>
            <a:off x="6803137" y="2242566"/>
            <a:ext cx="5193792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nl-NL" sz="2000">
                <a:solidFill>
                  <a:srgbClr val="FFFFFF"/>
                </a:solidFill>
                <a:latin typeface="Roboto Medium"/>
              </a:rPr>
              <a:t>Internet</a:t>
            </a:r>
          </a:p>
        </p:txBody>
      </p:sp>
      <p:sp>
        <p:nvSpPr>
          <p:cNvPr id="4" name="InternetOne" hidden="1">
            <a:extLst>
              <a:ext uri="{FF2B5EF4-FFF2-40B4-BE49-F238E27FC236}">
                <a16:creationId xmlns:a16="http://schemas.microsoft.com/office/drawing/2014/main" id="{B4159450-3218-4F8F-917C-CFB235EC2B52}"/>
              </a:ext>
            </a:extLst>
          </p:cNvPr>
          <p:cNvSpPr/>
          <p:nvPr/>
        </p:nvSpPr>
        <p:spPr>
          <a:xfrm>
            <a:off x="6156960" y="2777490"/>
            <a:ext cx="536448" cy="536448"/>
          </a:xfrm>
          <a:prstGeom prst="ellipse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91440" bIns="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nl-NL" sz="2400">
                <a:solidFill>
                  <a:srgbClr val="FFFFFF"/>
                </a:solidFill>
                <a:latin typeface="Roboto Medium"/>
              </a:rPr>
              <a:t>1</a:t>
            </a:r>
          </a:p>
        </p:txBody>
      </p:sp>
      <p:sp>
        <p:nvSpPr>
          <p:cNvPr id="5" name="InternetTwo" hidden="1">
            <a:extLst>
              <a:ext uri="{FF2B5EF4-FFF2-40B4-BE49-F238E27FC236}">
                <a16:creationId xmlns:a16="http://schemas.microsoft.com/office/drawing/2014/main" id="{D2D6AC17-5C19-47E7-8539-20A265277492}"/>
              </a:ext>
            </a:extLst>
          </p:cNvPr>
          <p:cNvSpPr/>
          <p:nvPr/>
        </p:nvSpPr>
        <p:spPr>
          <a:xfrm>
            <a:off x="6156960" y="3319272"/>
            <a:ext cx="536448" cy="536448"/>
          </a:xfrm>
          <a:prstGeom prst="ellipse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91440" bIns="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nl-NL" sz="2400">
                <a:solidFill>
                  <a:srgbClr val="FFFFFF"/>
                </a:solidFill>
                <a:latin typeface="Roboto Medium"/>
              </a:rPr>
              <a:t>2</a:t>
            </a:r>
          </a:p>
        </p:txBody>
      </p:sp>
      <p:sp>
        <p:nvSpPr>
          <p:cNvPr id="6" name="InternetExplanationOne" hidden="1">
            <a:extLst>
              <a:ext uri="{FF2B5EF4-FFF2-40B4-BE49-F238E27FC236}">
                <a16:creationId xmlns:a16="http://schemas.microsoft.com/office/drawing/2014/main" id="{150C42ED-1373-4EA6-9C21-F4DC39D76C4A}"/>
              </a:ext>
            </a:extLst>
          </p:cNvPr>
          <p:cNvSpPr txBox="1"/>
          <p:nvPr/>
        </p:nvSpPr>
        <p:spPr>
          <a:xfrm>
            <a:off x="6803137" y="3326130"/>
            <a:ext cx="5193792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nl-NL" sz="2200">
              <a:solidFill>
                <a:srgbClr val="FFFFFF"/>
              </a:solidFill>
              <a:latin typeface="Roboto Light" panose="02000000000000000000"/>
            </a:endParaRPr>
          </a:p>
        </p:txBody>
      </p:sp>
      <p:sp>
        <p:nvSpPr>
          <p:cNvPr id="7" name="InternetExplanationTwo" hidden="1">
            <a:extLst>
              <a:ext uri="{FF2B5EF4-FFF2-40B4-BE49-F238E27FC236}">
                <a16:creationId xmlns:a16="http://schemas.microsoft.com/office/drawing/2014/main" id="{F05B752B-1A1F-4D0F-9AE6-F6A789DA6A71}"/>
              </a:ext>
            </a:extLst>
          </p:cNvPr>
          <p:cNvSpPr txBox="1"/>
          <p:nvPr/>
        </p:nvSpPr>
        <p:spPr>
          <a:xfrm>
            <a:off x="6803137" y="2791206"/>
            <a:ext cx="5193792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nl-NL" sz="2200">
              <a:solidFill>
                <a:srgbClr val="FFFFFF"/>
              </a:solidFill>
              <a:latin typeface="Roboto Light" panose="02000000000000000000"/>
            </a:endParaRPr>
          </a:p>
        </p:txBody>
      </p:sp>
      <p:sp>
        <p:nvSpPr>
          <p:cNvPr id="8" name="TextMessageHeader" hidden="1">
            <a:extLst>
              <a:ext uri="{FF2B5EF4-FFF2-40B4-BE49-F238E27FC236}">
                <a16:creationId xmlns:a16="http://schemas.microsoft.com/office/drawing/2014/main" id="{4FBBA6BC-E47A-46DB-BA82-0130978809F2}"/>
              </a:ext>
            </a:extLst>
          </p:cNvPr>
          <p:cNvSpPr txBox="1"/>
          <p:nvPr/>
        </p:nvSpPr>
        <p:spPr>
          <a:xfrm>
            <a:off x="6803137" y="4073652"/>
            <a:ext cx="5193792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nl-NL" sz="2000">
                <a:solidFill>
                  <a:srgbClr val="FFFFFF"/>
                </a:solidFill>
                <a:latin typeface="Roboto Medium"/>
              </a:rPr>
              <a:t>SMS</a:t>
            </a:r>
          </a:p>
        </p:txBody>
      </p:sp>
      <p:sp>
        <p:nvSpPr>
          <p:cNvPr id="9" name="TextMessageOne" hidden="1">
            <a:extLst>
              <a:ext uri="{FF2B5EF4-FFF2-40B4-BE49-F238E27FC236}">
                <a16:creationId xmlns:a16="http://schemas.microsoft.com/office/drawing/2014/main" id="{E03151C3-FF4C-4F9F-A844-A7204C2EE2D9}"/>
              </a:ext>
            </a:extLst>
          </p:cNvPr>
          <p:cNvSpPr/>
          <p:nvPr/>
        </p:nvSpPr>
        <p:spPr>
          <a:xfrm>
            <a:off x="6156960" y="4629149"/>
            <a:ext cx="536448" cy="536448"/>
          </a:xfrm>
          <a:prstGeom prst="ellipse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91440" bIns="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nl-NL" sz="2400">
                <a:solidFill>
                  <a:srgbClr val="FFFFFF"/>
                </a:solidFill>
                <a:latin typeface="Roboto Medium"/>
              </a:rPr>
              <a:t>1</a:t>
            </a:r>
          </a:p>
        </p:txBody>
      </p:sp>
      <p:sp>
        <p:nvSpPr>
          <p:cNvPr id="10" name="TextMessageTwo" hidden="1">
            <a:extLst>
              <a:ext uri="{FF2B5EF4-FFF2-40B4-BE49-F238E27FC236}">
                <a16:creationId xmlns:a16="http://schemas.microsoft.com/office/drawing/2014/main" id="{44B6F09B-6A33-4EAB-B929-C501083E6ECF}"/>
              </a:ext>
            </a:extLst>
          </p:cNvPr>
          <p:cNvSpPr/>
          <p:nvPr/>
        </p:nvSpPr>
        <p:spPr>
          <a:xfrm>
            <a:off x="6156960" y="5170931"/>
            <a:ext cx="536448" cy="536448"/>
          </a:xfrm>
          <a:prstGeom prst="ellipse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0" rIns="91440" bIns="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nl-NL" sz="2400">
                <a:solidFill>
                  <a:srgbClr val="FFFFFF"/>
                </a:solidFill>
                <a:latin typeface="Roboto Medium"/>
              </a:rPr>
              <a:t>2</a:t>
            </a:r>
          </a:p>
        </p:txBody>
      </p:sp>
      <p:sp>
        <p:nvSpPr>
          <p:cNvPr id="11" name="TextMessageExplanationOne" hidden="1">
            <a:extLst>
              <a:ext uri="{FF2B5EF4-FFF2-40B4-BE49-F238E27FC236}">
                <a16:creationId xmlns:a16="http://schemas.microsoft.com/office/drawing/2014/main" id="{6A9AA901-7DA2-49E3-BB53-D9C75176E353}"/>
              </a:ext>
            </a:extLst>
          </p:cNvPr>
          <p:cNvSpPr txBox="1"/>
          <p:nvPr/>
        </p:nvSpPr>
        <p:spPr>
          <a:xfrm>
            <a:off x="6803137" y="4642866"/>
            <a:ext cx="5193792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nl-NL" sz="2200">
              <a:solidFill>
                <a:srgbClr val="FFFFFF"/>
              </a:solidFill>
              <a:latin typeface="Roboto Light" panose="02000000000000000000"/>
            </a:endParaRPr>
          </a:p>
        </p:txBody>
      </p:sp>
      <p:sp>
        <p:nvSpPr>
          <p:cNvPr id="12" name="TextMessageExplanationTwo" hidden="1">
            <a:extLst>
              <a:ext uri="{FF2B5EF4-FFF2-40B4-BE49-F238E27FC236}">
                <a16:creationId xmlns:a16="http://schemas.microsoft.com/office/drawing/2014/main" id="{79549595-013F-4192-A850-7557C3063D02}"/>
              </a:ext>
            </a:extLst>
          </p:cNvPr>
          <p:cNvSpPr txBox="1"/>
          <p:nvPr/>
        </p:nvSpPr>
        <p:spPr>
          <a:xfrm>
            <a:off x="6803137" y="5177790"/>
            <a:ext cx="5193792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nl-NL" sz="2200">
              <a:solidFill>
                <a:srgbClr val="FFFFFF"/>
              </a:solidFill>
              <a:latin typeface="Roboto Light" panose="02000000000000000000"/>
            </a:endParaRPr>
          </a:p>
        </p:txBody>
      </p:sp>
      <p:sp>
        <p:nvSpPr>
          <p:cNvPr id="13" name="SingleMethodOne">
            <a:extLst>
              <a:ext uri="{FF2B5EF4-FFF2-40B4-BE49-F238E27FC236}">
                <a16:creationId xmlns:a16="http://schemas.microsoft.com/office/drawing/2014/main" id="{2320DA3E-3964-4E73-897C-2CD503613EF8}"/>
              </a:ext>
            </a:extLst>
          </p:cNvPr>
          <p:cNvSpPr/>
          <p:nvPr/>
        </p:nvSpPr>
        <p:spPr>
          <a:xfrm>
            <a:off x="5681472" y="2372868"/>
            <a:ext cx="1453896" cy="1453896"/>
          </a:xfrm>
          <a:prstGeom prst="ellipse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nl-NL" sz="3200" b="1">
                <a:solidFill>
                  <a:srgbClr val="FFFFFF"/>
                </a:solidFill>
                <a:latin typeface="Roboto"/>
              </a:rPr>
              <a:t>1</a:t>
            </a:r>
          </a:p>
        </p:txBody>
      </p:sp>
      <p:sp>
        <p:nvSpPr>
          <p:cNvPr id="14" name="SingleMethodTwo">
            <a:extLst>
              <a:ext uri="{FF2B5EF4-FFF2-40B4-BE49-F238E27FC236}">
                <a16:creationId xmlns:a16="http://schemas.microsoft.com/office/drawing/2014/main" id="{34D60B42-8C77-42EC-B25C-91F6A1BF301C}"/>
              </a:ext>
            </a:extLst>
          </p:cNvPr>
          <p:cNvSpPr/>
          <p:nvPr/>
        </p:nvSpPr>
        <p:spPr>
          <a:xfrm>
            <a:off x="5681472" y="4231386"/>
            <a:ext cx="1460754" cy="1460754"/>
          </a:xfrm>
          <a:prstGeom prst="ellipse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nl-NL" sz="3200" b="1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5" name="SingleMethodLineOne">
            <a:extLst>
              <a:ext uri="{FF2B5EF4-FFF2-40B4-BE49-F238E27FC236}">
                <a16:creationId xmlns:a16="http://schemas.microsoft.com/office/drawing/2014/main" id="{CBF0F7B9-117B-4464-848A-6CF35783B2CD}"/>
              </a:ext>
            </a:extLst>
          </p:cNvPr>
          <p:cNvSpPr txBox="1"/>
          <p:nvPr/>
        </p:nvSpPr>
        <p:spPr>
          <a:xfrm>
            <a:off x="6851903" y="2379726"/>
            <a:ext cx="5084064" cy="145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91440" tIns="45720" rIns="91440" bIns="45720" rtlCol="0" anchor="ctr" anchorCtr="0">
            <a:norm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nl-NL" sz="2800">
                <a:solidFill>
                  <a:srgbClr val="FFFFFF"/>
                </a:solidFill>
                <a:latin typeface="Roboto Light" panose="02000000000000000000"/>
              </a:rPr>
              <a:t>Ga naar </a:t>
            </a:r>
            <a:r>
              <a:rPr lang="nl-NL" sz="2800" b="1">
                <a:solidFill>
                  <a:srgbClr val="FCB731"/>
                </a:solidFill>
                <a:latin typeface="Roboto"/>
              </a:rPr>
              <a:t>sendsteps.me</a:t>
            </a:r>
          </a:p>
        </p:txBody>
      </p:sp>
      <p:sp>
        <p:nvSpPr>
          <p:cNvPr id="16" name="SingleMethodLineTwo">
            <a:extLst>
              <a:ext uri="{FF2B5EF4-FFF2-40B4-BE49-F238E27FC236}">
                <a16:creationId xmlns:a16="http://schemas.microsoft.com/office/drawing/2014/main" id="{9A9FF2DC-D0F8-40C1-85E8-7D64D98B58A7}"/>
              </a:ext>
            </a:extLst>
          </p:cNvPr>
          <p:cNvSpPr txBox="1"/>
          <p:nvPr/>
        </p:nvSpPr>
        <p:spPr>
          <a:xfrm>
            <a:off x="6851903" y="4245102"/>
            <a:ext cx="5084064" cy="145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91440" tIns="45720" rIns="91440" bIns="45720" rtlCol="0" anchor="ctr" anchorCtr="0">
            <a:norm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nl-NL" sz="2800">
                <a:solidFill>
                  <a:srgbClr val="FFFFFF"/>
                </a:solidFill>
                <a:latin typeface="Roboto Light" panose="02000000000000000000"/>
              </a:rPr>
              <a:t>Log in met </a:t>
            </a:r>
            <a:r>
              <a:rPr lang="nl-NL" sz="2800" b="1">
                <a:solidFill>
                  <a:srgbClr val="FCB731"/>
                </a:solidFill>
                <a:latin typeface="Roboto"/>
              </a:rPr>
              <a:t>Free69137</a:t>
            </a:r>
          </a:p>
        </p:txBody>
      </p:sp>
      <p:grpSp>
        <p:nvGrpSpPr>
          <p:cNvPr id="20" name="ParticipantsCounterGroup">
            <a:extLst>
              <a:ext uri="{FF2B5EF4-FFF2-40B4-BE49-F238E27FC236}">
                <a16:creationId xmlns:a16="http://schemas.microsoft.com/office/drawing/2014/main" id="{BCD4B459-EC75-4952-A48C-0A1373879BCC}"/>
              </a:ext>
            </a:extLst>
          </p:cNvPr>
          <p:cNvGrpSpPr/>
          <p:nvPr/>
        </p:nvGrpSpPr>
        <p:grpSpPr>
          <a:xfrm>
            <a:off x="10424161" y="6302502"/>
            <a:ext cx="841247" cy="276999"/>
            <a:chOff x="10424161" y="6302502"/>
            <a:chExt cx="841247" cy="276999"/>
          </a:xfrm>
        </p:grpSpPr>
        <p:pic>
          <p:nvPicPr>
            <p:cNvPr id="18" name="counter_icon">
              <a:extLst>
                <a:ext uri="{FF2B5EF4-FFF2-40B4-BE49-F238E27FC236}">
                  <a16:creationId xmlns:a16="http://schemas.microsoft.com/office/drawing/2014/main" id="{655F2319-FF7B-4500-A4B4-5F91DDFB8B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45952" y="6323076"/>
              <a:ext cx="219456" cy="219456"/>
            </a:xfrm>
            <a:prstGeom prst="rect">
              <a:avLst/>
            </a:prstGeom>
          </p:spPr>
        </p:pic>
        <p:sp>
          <p:nvSpPr>
            <p:cNvPr id="19" name="counter_text">
              <a:extLst>
                <a:ext uri="{FF2B5EF4-FFF2-40B4-BE49-F238E27FC236}">
                  <a16:creationId xmlns:a16="http://schemas.microsoft.com/office/drawing/2014/main" id="{98D611E4-C4CD-4E9C-BB29-9FB2A5CFD432}"/>
                </a:ext>
              </a:extLst>
            </p:cNvPr>
            <p:cNvSpPr txBox="1"/>
            <p:nvPr/>
          </p:nvSpPr>
          <p:spPr>
            <a:xfrm>
              <a:off x="10424161" y="6302502"/>
              <a:ext cx="597408" cy="276999"/>
            </a:xfrm>
            <a:prstGeom prst="rect">
              <a:avLst/>
            </a:prstGeom>
            <a:solidFill>
              <a:srgbClr val="F1F1F1">
                <a:alpha val="0"/>
              </a:srgbClr>
            </a:solidFill>
          </p:spPr>
          <p:txBody>
            <a:bodyPr vert="horz" wrap="square" lIns="0" tIns="0" rIns="33020" bIns="0" rtlCol="0" anchor="ctr" anchorCtr="0">
              <a:normAutofit/>
            </a:bodyPr>
            <a:lstStyle/>
            <a:p>
              <a:pPr algn="r">
                <a:buClr>
                  <a:srgbClr val="000000"/>
                </a:buClr>
              </a:pPr>
              <a:r>
                <a:rPr lang="nl-NL" sz="1600">
                  <a:solidFill>
                    <a:srgbClr val="FFFFFF"/>
                  </a:solidFill>
                  <a:latin typeface="Roboto Slab"/>
                </a:rPr>
                <a:t>0</a:t>
              </a:r>
            </a:p>
          </p:txBody>
        </p:sp>
      </p:grpSp>
      <p:sp>
        <p:nvSpPr>
          <p:cNvPr id="22" name="FooterText">
            <a:extLst>
              <a:ext uri="{FF2B5EF4-FFF2-40B4-BE49-F238E27FC236}">
                <a16:creationId xmlns:a16="http://schemas.microsoft.com/office/drawing/2014/main" id="{681BAACA-6923-4776-8F19-056C24201AE3}"/>
              </a:ext>
            </a:extLst>
          </p:cNvPr>
          <p:cNvSpPr txBox="1"/>
          <p:nvPr/>
        </p:nvSpPr>
        <p:spPr>
          <a:xfrm>
            <a:off x="4584192" y="6302502"/>
            <a:ext cx="3694176" cy="281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1F1F1"/>
                </a:solidFill>
              </a14:hiddenFill>
            </a:ext>
          </a:extLst>
        </p:spPr>
        <p:txBody>
          <a:bodyPr vert="horz" wrap="square" lIns="0" tIns="38100" rIns="88900" bIns="38100" rtlCol="0" anchor="ctr" anchorCtr="0">
            <a:normAutofit/>
          </a:bodyPr>
          <a:lstStyle/>
          <a:p>
            <a:pPr algn="ctr">
              <a:buClr>
                <a:srgbClr val="000000"/>
              </a:buClr>
            </a:pPr>
            <a:r>
              <a:rPr lang="nl-NL" sz="1100">
                <a:solidFill>
                  <a:srgbClr val="D9D9D9"/>
                </a:solidFill>
                <a:latin typeface="Roboto Light" panose="02000000000000000000"/>
              </a:rPr>
              <a:t>Berichten insturen is anoniem</a:t>
            </a:r>
          </a:p>
        </p:txBody>
      </p:sp>
      <p:pic>
        <p:nvPicPr>
          <p:cNvPr id="25" name="Logo">
            <a:extLst>
              <a:ext uri="{FF2B5EF4-FFF2-40B4-BE49-F238E27FC236}">
                <a16:creationId xmlns:a16="http://schemas.microsoft.com/office/drawing/2014/main" id="{EAC4F55C-BCC6-4B95-BDD7-D9E759191E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24" y="6268212"/>
            <a:ext cx="2255520" cy="349758"/>
          </a:xfrm>
          <a:prstGeom prst="rect">
            <a:avLst/>
          </a:prstGeom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1F957AD7-CA65-412B-843B-DDC859B9407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l="4396" t="19130" r="4010" b="42100"/>
          <a:stretch/>
        </p:blipFill>
        <p:spPr>
          <a:xfrm>
            <a:off x="23324" y="5674047"/>
            <a:ext cx="2805220" cy="1187381"/>
          </a:xfrm>
          <a:prstGeom prst="rect">
            <a:avLst/>
          </a:prstGeom>
        </p:spPr>
      </p:pic>
      <p:pic>
        <p:nvPicPr>
          <p:cNvPr id="36" name="Afbeelding 35">
            <a:extLst>
              <a:ext uri="{FF2B5EF4-FFF2-40B4-BE49-F238E27FC236}">
                <a16:creationId xmlns:a16="http://schemas.microsoft.com/office/drawing/2014/main" id="{F61E0966-529E-4808-97AC-57D0D2640CF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l="4396" t="19130" r="4010" b="42100"/>
          <a:stretch/>
        </p:blipFill>
        <p:spPr>
          <a:xfrm>
            <a:off x="2828544" y="5681493"/>
            <a:ext cx="2805220" cy="1187381"/>
          </a:xfrm>
          <a:prstGeom prst="rect">
            <a:avLst/>
          </a:prstGeom>
        </p:spPr>
      </p:pic>
      <p:pic>
        <p:nvPicPr>
          <p:cNvPr id="37" name="Afbeelding 36">
            <a:extLst>
              <a:ext uri="{FF2B5EF4-FFF2-40B4-BE49-F238E27FC236}">
                <a16:creationId xmlns:a16="http://schemas.microsoft.com/office/drawing/2014/main" id="{561DE808-F266-4B80-A974-0DE785D6324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l="4396" t="19130" r="4010" b="42100"/>
          <a:stretch/>
        </p:blipFill>
        <p:spPr>
          <a:xfrm>
            <a:off x="5607262" y="5697804"/>
            <a:ext cx="2805220" cy="1187381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FF839333-3683-48F7-9AEE-F535B9050E9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l="4396" t="19130" r="4010" b="42100"/>
          <a:stretch/>
        </p:blipFill>
        <p:spPr>
          <a:xfrm>
            <a:off x="35516" y="1189928"/>
            <a:ext cx="2805220" cy="1187381"/>
          </a:xfrm>
          <a:prstGeom prst="rect">
            <a:avLst/>
          </a:prstGeom>
        </p:spPr>
      </p:pic>
      <p:pic>
        <p:nvPicPr>
          <p:cNvPr id="39" name="Afbeelding 38">
            <a:extLst>
              <a:ext uri="{FF2B5EF4-FFF2-40B4-BE49-F238E27FC236}">
                <a16:creationId xmlns:a16="http://schemas.microsoft.com/office/drawing/2014/main" id="{D8CB1A28-C0CD-41CA-845D-E63FDC99DAF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l="4396" t="19130" r="4010" b="42100"/>
          <a:stretch/>
        </p:blipFill>
        <p:spPr>
          <a:xfrm>
            <a:off x="2828544" y="1206239"/>
            <a:ext cx="2805220" cy="1187381"/>
          </a:xfrm>
          <a:prstGeom prst="rect">
            <a:avLst/>
          </a:prstGeom>
        </p:spPr>
      </p:pic>
      <p:pic>
        <p:nvPicPr>
          <p:cNvPr id="70" name="ExplanationBodyImg_2">
            <a:extLst>
              <a:ext uri="{FF2B5EF4-FFF2-40B4-BE49-F238E27FC236}">
                <a16:creationId xmlns:a16="http://schemas.microsoft.com/office/drawing/2014/main" id="{91A806F2-9974-4397-AC4D-0E3D67C4FC3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BBE0E3">
              <a:alpha val="0"/>
            </a:srgbClr>
          </a:solidFill>
        </p:spPr>
      </p:pic>
      <p:pic>
        <p:nvPicPr>
          <p:cNvPr id="40" name="Afbeelding 39">
            <a:extLst>
              <a:ext uri="{FF2B5EF4-FFF2-40B4-BE49-F238E27FC236}">
                <a16:creationId xmlns:a16="http://schemas.microsoft.com/office/drawing/2014/main" id="{C802FE6A-67B2-4D09-A65C-EAEB47D85BE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 l="4396" t="19130" r="4010" b="42100"/>
          <a:stretch/>
        </p:blipFill>
        <p:spPr>
          <a:xfrm>
            <a:off x="5621572" y="1219955"/>
            <a:ext cx="2805220" cy="1187381"/>
          </a:xfrm>
          <a:prstGeom prst="rect">
            <a:avLst/>
          </a:prstGeom>
        </p:spPr>
      </p:pic>
      <p:pic>
        <p:nvPicPr>
          <p:cNvPr id="72" name="QRCodeImage">
            <a:extLst>
              <a:ext uri="{FF2B5EF4-FFF2-40B4-BE49-F238E27FC236}">
                <a16:creationId xmlns:a16="http://schemas.microsoft.com/office/drawing/2014/main" id="{463FC360-15AC-4801-8214-81ADA35B333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16" y="2379726"/>
            <a:ext cx="3425952" cy="3305556"/>
          </a:xfrm>
          <a:prstGeom prst="rect">
            <a:avLst/>
          </a:prstGeom>
        </p:spPr>
      </p:pic>
      <p:sp>
        <p:nvSpPr>
          <p:cNvPr id="23" name="SessionExplanation">
            <a:extLst>
              <a:ext uri="{FF2B5EF4-FFF2-40B4-BE49-F238E27FC236}">
                <a16:creationId xmlns:a16="http://schemas.microsoft.com/office/drawing/2014/main" id="{A71B4781-6C18-45D9-B5FE-D2F8ABCFD218}"/>
              </a:ext>
            </a:extLst>
          </p:cNvPr>
          <p:cNvSpPr txBox="1"/>
          <p:nvPr/>
        </p:nvSpPr>
        <p:spPr>
          <a:xfrm>
            <a:off x="203200" y="203200"/>
            <a:ext cx="11785600" cy="6451600"/>
          </a:xfrm>
          <a:prstGeom prst="rect">
            <a:avLst/>
          </a:prstGeom>
          <a:solidFill>
            <a:srgbClr val="FFFFFF">
              <a:alpha val="85000"/>
            </a:srgbClr>
          </a:solidFill>
          <a:ln w="101600" cap="flat" cmpd="thinThick" algn="ctr">
            <a:solidFill>
              <a:srgbClr val="FFFFFF">
                <a:alpha val="64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812800" rIns="812800" rtlCol="0" anchor="ctr" anchorCtr="1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nl-NL" sz="2400" i="1">
                <a:solidFill>
                  <a:srgbClr val="3F4D65"/>
                </a:solidFill>
                <a:latin typeface="Roboto Light" panose="02000000000000000000"/>
              </a:rPr>
              <a:t>Deze presentatie is geladen zonder de Sendsteps Add-In.</a:t>
            </a:r>
          </a:p>
          <a:p>
            <a:pPr algn="ctr">
              <a:lnSpc>
                <a:spcPct val="150000"/>
              </a:lnSpc>
            </a:pPr>
            <a:r>
              <a:rPr lang="nl-NL" sz="2400" i="1">
                <a:solidFill>
                  <a:srgbClr val="3F4D65"/>
                </a:solidFill>
                <a:latin typeface="Roboto Light" panose="02000000000000000000"/>
              </a:rPr>
              <a:t>Add-In gratis downloaden? Ga naar https://dashboard.sendsteps.com</a:t>
            </a:r>
          </a:p>
        </p:txBody>
      </p:sp>
    </p:spTree>
    <p:extLst>
      <p:ext uri="{BB962C8B-B14F-4D97-AF65-F5344CB8AC3E}">
        <p14:creationId xmlns:p14="http://schemas.microsoft.com/office/powerpoint/2010/main" val="277044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t_p_MessagesSlide_2_593101_0_1_0_2_1_0_0_0_[3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LAYOUT_BG_IMAGE_2">
            <a:extLst>
              <a:ext uri="{FF2B5EF4-FFF2-40B4-BE49-F238E27FC236}">
                <a16:creationId xmlns:a16="http://schemas.microsoft.com/office/drawing/2014/main" id="{D56C8FD2-652C-4620-A495-E934634E76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0" name="S2V_LAYOUT_IMAGE_2_2" hidden="1">
            <a:extLst>
              <a:ext uri="{FF2B5EF4-FFF2-40B4-BE49-F238E27FC236}">
                <a16:creationId xmlns:a16="http://schemas.microsoft.com/office/drawing/2014/main" id="{70E1A13E-A63C-4C58-B90D-12E267072C2D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2036826"/>
            <a:ext cx="3413760" cy="3394710"/>
          </a:xfrm>
          <a:prstGeom prst="rect">
            <a:avLst/>
          </a:prstGeom>
        </p:spPr>
      </p:pic>
      <p:pic>
        <p:nvPicPr>
          <p:cNvPr id="28" name="S2V_LAYOUT_IMAGE_1_2" hidden="1">
            <a:extLst>
              <a:ext uri="{FF2B5EF4-FFF2-40B4-BE49-F238E27FC236}">
                <a16:creationId xmlns:a16="http://schemas.microsoft.com/office/drawing/2014/main" id="{7A71979D-3803-4D16-9437-D13E5DC59AC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312" y="2036826"/>
            <a:ext cx="3413760" cy="3394710"/>
          </a:xfrm>
          <a:prstGeom prst="rect">
            <a:avLst/>
          </a:prstGeom>
        </p:spPr>
      </p:pic>
      <p:pic>
        <p:nvPicPr>
          <p:cNvPr id="26" name="S2V_LAYOUT_IMAGE_0_2" hidden="1">
            <a:extLst>
              <a:ext uri="{FF2B5EF4-FFF2-40B4-BE49-F238E27FC236}">
                <a16:creationId xmlns:a16="http://schemas.microsoft.com/office/drawing/2014/main" id="{4F48C417-35DF-49B0-ADBE-205AE02CC2C8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24" y="2029968"/>
            <a:ext cx="3413760" cy="3394710"/>
          </a:xfrm>
          <a:prstGeom prst="rect">
            <a:avLst/>
          </a:prstGeom>
        </p:spPr>
      </p:pic>
      <p:sp>
        <p:nvSpPr>
          <p:cNvPr id="16" name="VoteExplanationBg_1">
            <a:extLst>
              <a:ext uri="{FF2B5EF4-FFF2-40B4-BE49-F238E27FC236}">
                <a16:creationId xmlns:a16="http://schemas.microsoft.com/office/drawing/2014/main" id="{5CA0E365-053D-4105-B00D-901DF707B344}"/>
              </a:ext>
            </a:extLst>
          </p:cNvPr>
          <p:cNvSpPr txBox="1"/>
          <p:nvPr/>
        </p:nvSpPr>
        <p:spPr>
          <a:xfrm>
            <a:off x="0" y="5932169"/>
            <a:ext cx="12192000" cy="925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88900" tIns="38100" rIns="88900" bIns="38100" rtlCol="0" anchor="t" anchorCtr="0">
            <a:normAutofit/>
          </a:bodyPr>
          <a:lstStyle/>
          <a:p>
            <a:pPr>
              <a:buClr>
                <a:srgbClr val="000000"/>
              </a:buClr>
            </a:pPr>
            <a:endParaRPr lang="nl-NL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t_p_MessagesTitle_2_593101_0_1_0_2_1_0_0_0_[3]">
            <a:extLst>
              <a:ext uri="{FF2B5EF4-FFF2-40B4-BE49-F238E27FC236}">
                <a16:creationId xmlns:a16="http://schemas.microsoft.com/office/drawing/2014/main" id="{6D2E9A92-35DF-4DA2-AC78-D8ADF31F4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24" y="185165"/>
            <a:ext cx="11033760" cy="141274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wrap="square" lIns="0" tIns="45720" rIns="91440" bIns="45720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</a:pPr>
            <a:r>
              <a:rPr lang="en-US" sz="4000" b="1">
                <a:solidFill>
                  <a:srgbClr val="FFFFFF"/>
                </a:solidFill>
                <a:latin typeface="Roboto Slab"/>
              </a:rPr>
              <a:t>Describe in 1 word how you feel about getting back to school</a:t>
            </a:r>
            <a:endParaRPr lang="nl-NL" sz="4000" b="1">
              <a:solidFill>
                <a:srgbClr val="FFFFFF"/>
              </a:solidFill>
              <a:latin typeface="Roboto Slab"/>
            </a:endParaRPr>
          </a:p>
        </p:txBody>
      </p:sp>
      <p:sp>
        <p:nvSpPr>
          <p:cNvPr id="4" name="s2s_MessageShape_0_0" hidden="1">
            <a:extLst>
              <a:ext uri="{FF2B5EF4-FFF2-40B4-BE49-F238E27FC236}">
                <a16:creationId xmlns:a16="http://schemas.microsoft.com/office/drawing/2014/main" id="{CD72F116-C3C3-4B3C-9280-5521D4AB8A65}"/>
              </a:ext>
            </a:extLst>
          </p:cNvPr>
          <p:cNvSpPr txBox="1"/>
          <p:nvPr/>
        </p:nvSpPr>
        <p:spPr>
          <a:xfrm>
            <a:off x="804672" y="2249424"/>
            <a:ext cx="2962656" cy="2962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 algn="ctr">
              <a:lnSpc>
                <a:spcPct val="130000"/>
              </a:lnSpc>
              <a:buClr>
                <a:srgbClr val="000000"/>
              </a:buClr>
            </a:pPr>
            <a:r>
              <a:rPr lang="nl-NL" sz="2000">
                <a:solidFill>
                  <a:srgbClr val="FFFFFF"/>
                </a:solidFill>
                <a:latin typeface="Roboto Light" panose="02000000000000000000"/>
              </a:rPr>
              <a:t>1. Hier verschijnen de berichten. Pas dit aan naar de gewenste grootte, lettertype etc. Dit bericht verdwijnt na het starten van uw sessie en diavoorstelling.</a:t>
            </a:r>
          </a:p>
        </p:txBody>
      </p:sp>
      <p:sp>
        <p:nvSpPr>
          <p:cNvPr id="5" name="s2s_MessageShape_0_1" hidden="1">
            <a:extLst>
              <a:ext uri="{FF2B5EF4-FFF2-40B4-BE49-F238E27FC236}">
                <a16:creationId xmlns:a16="http://schemas.microsoft.com/office/drawing/2014/main" id="{8D33864E-6DD1-4398-B138-56F7261C2512}"/>
              </a:ext>
            </a:extLst>
          </p:cNvPr>
          <p:cNvSpPr txBox="1"/>
          <p:nvPr/>
        </p:nvSpPr>
        <p:spPr>
          <a:xfrm>
            <a:off x="4632960" y="2249424"/>
            <a:ext cx="2962656" cy="2969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 algn="ctr">
              <a:lnSpc>
                <a:spcPct val="130000"/>
              </a:lnSpc>
              <a:buClr>
                <a:srgbClr val="000000"/>
              </a:buClr>
            </a:pPr>
            <a:r>
              <a:rPr lang="nl-NL" sz="2000">
                <a:solidFill>
                  <a:srgbClr val="FFFFFF"/>
                </a:solidFill>
                <a:latin typeface="Roboto Light" panose="02000000000000000000"/>
              </a:rPr>
              <a:t>2. Hier verschijnen de berichten. Pas dit aan naar de gewenste grootte, lettertype etc. Dit bericht verdwijnt na het starten van uw sessie en diavoorstelling.</a:t>
            </a:r>
          </a:p>
        </p:txBody>
      </p:sp>
      <p:sp>
        <p:nvSpPr>
          <p:cNvPr id="6" name="s2s_MessageShape_0_2" hidden="1">
            <a:extLst>
              <a:ext uri="{FF2B5EF4-FFF2-40B4-BE49-F238E27FC236}">
                <a16:creationId xmlns:a16="http://schemas.microsoft.com/office/drawing/2014/main" id="{D05E1ADF-8A7D-4BA0-946F-D5B2BE2754C8}"/>
              </a:ext>
            </a:extLst>
          </p:cNvPr>
          <p:cNvSpPr txBox="1"/>
          <p:nvPr/>
        </p:nvSpPr>
        <p:spPr>
          <a:xfrm>
            <a:off x="8485632" y="2242566"/>
            <a:ext cx="2962656" cy="2969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pPr algn="ctr">
              <a:lnSpc>
                <a:spcPct val="130000"/>
              </a:lnSpc>
              <a:buClr>
                <a:srgbClr val="000000"/>
              </a:buClr>
            </a:pPr>
            <a:r>
              <a:rPr lang="nl-NL" sz="2000">
                <a:solidFill>
                  <a:srgbClr val="FFFFFF"/>
                </a:solidFill>
                <a:latin typeface="Roboto Light" panose="02000000000000000000"/>
              </a:rPr>
              <a:t>3. Hier verschijnen de berichten. Pas dit aan naar de gewenste grootte, lettertype etc. Dit bericht verdwijnt na het starten van uw sessie en diavoorstelling.</a:t>
            </a:r>
          </a:p>
        </p:txBody>
      </p:sp>
      <p:grpSp>
        <p:nvGrpSpPr>
          <p:cNvPr id="11" name="MessagesCounterGroup">
            <a:extLst>
              <a:ext uri="{FF2B5EF4-FFF2-40B4-BE49-F238E27FC236}">
                <a16:creationId xmlns:a16="http://schemas.microsoft.com/office/drawing/2014/main" id="{011B607D-F18D-4FB6-AB48-B537AE8C9E96}"/>
              </a:ext>
            </a:extLst>
          </p:cNvPr>
          <p:cNvGrpSpPr/>
          <p:nvPr/>
        </p:nvGrpSpPr>
        <p:grpSpPr>
          <a:xfrm>
            <a:off x="9887712" y="6035040"/>
            <a:ext cx="841248" cy="277749"/>
            <a:chOff x="9400032" y="6076188"/>
            <a:chExt cx="841248" cy="276999"/>
          </a:xfrm>
        </p:grpSpPr>
        <p:pic>
          <p:nvPicPr>
            <p:cNvPr id="9" name="counter_icon">
              <a:extLst>
                <a:ext uri="{FF2B5EF4-FFF2-40B4-BE49-F238E27FC236}">
                  <a16:creationId xmlns:a16="http://schemas.microsoft.com/office/drawing/2014/main" id="{E89C2D96-E9A4-4799-9371-0BB8203FF2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21824" y="6117336"/>
              <a:ext cx="219456" cy="219456"/>
            </a:xfrm>
            <a:prstGeom prst="rect">
              <a:avLst/>
            </a:prstGeom>
          </p:spPr>
        </p:pic>
        <p:sp>
          <p:nvSpPr>
            <p:cNvPr id="10" name="counter_text">
              <a:extLst>
                <a:ext uri="{FF2B5EF4-FFF2-40B4-BE49-F238E27FC236}">
                  <a16:creationId xmlns:a16="http://schemas.microsoft.com/office/drawing/2014/main" id="{BF215851-CEF5-4BEC-9862-4292B1A69B4B}"/>
                </a:ext>
              </a:extLst>
            </p:cNvPr>
            <p:cNvSpPr txBox="1"/>
            <p:nvPr/>
          </p:nvSpPr>
          <p:spPr>
            <a:xfrm>
              <a:off x="9400032" y="6076188"/>
              <a:ext cx="597408" cy="276999"/>
            </a:xfrm>
            <a:prstGeom prst="rect">
              <a:avLst/>
            </a:prstGeom>
            <a:solidFill>
              <a:srgbClr val="F1F1F1">
                <a:alpha val="0"/>
              </a:srgbClr>
            </a:solidFill>
          </p:spPr>
          <p:txBody>
            <a:bodyPr vert="horz" wrap="square" lIns="0" tIns="0" rIns="33020" bIns="0" rtlCol="0" anchor="ctr" anchorCtr="0">
              <a:normAutofit/>
            </a:bodyPr>
            <a:lstStyle/>
            <a:p>
              <a:pPr algn="r">
                <a:buClr>
                  <a:srgbClr val="000000"/>
                </a:buClr>
              </a:pPr>
              <a:r>
                <a:rPr lang="nl-NL" sz="1600">
                  <a:solidFill>
                    <a:srgbClr val="FFFFFF"/>
                  </a:solidFill>
                  <a:latin typeface="Roboto Slab"/>
                </a:rPr>
                <a:t>0</a:t>
              </a:r>
            </a:p>
          </p:txBody>
        </p:sp>
      </p:grpSp>
      <p:grpSp>
        <p:nvGrpSpPr>
          <p:cNvPr id="15" name="ParticipantsCounterGroup">
            <a:extLst>
              <a:ext uri="{FF2B5EF4-FFF2-40B4-BE49-F238E27FC236}">
                <a16:creationId xmlns:a16="http://schemas.microsoft.com/office/drawing/2014/main" id="{4EAD119F-59B1-4736-9A4E-459B926C151F}"/>
              </a:ext>
            </a:extLst>
          </p:cNvPr>
          <p:cNvGrpSpPr/>
          <p:nvPr/>
        </p:nvGrpSpPr>
        <p:grpSpPr>
          <a:xfrm>
            <a:off x="10777728" y="6035040"/>
            <a:ext cx="841248" cy="276999"/>
            <a:chOff x="10777728" y="6035040"/>
            <a:chExt cx="841248" cy="276999"/>
          </a:xfrm>
        </p:grpSpPr>
        <p:pic>
          <p:nvPicPr>
            <p:cNvPr id="13" name="counter_icon">
              <a:extLst>
                <a:ext uri="{FF2B5EF4-FFF2-40B4-BE49-F238E27FC236}">
                  <a16:creationId xmlns:a16="http://schemas.microsoft.com/office/drawing/2014/main" id="{DBCCC674-367F-4CF1-B352-0F8D32A124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99520" y="6055614"/>
              <a:ext cx="219456" cy="219456"/>
            </a:xfrm>
            <a:prstGeom prst="rect">
              <a:avLst/>
            </a:prstGeom>
          </p:spPr>
        </p:pic>
        <p:sp>
          <p:nvSpPr>
            <p:cNvPr id="14" name="counter_text">
              <a:extLst>
                <a:ext uri="{FF2B5EF4-FFF2-40B4-BE49-F238E27FC236}">
                  <a16:creationId xmlns:a16="http://schemas.microsoft.com/office/drawing/2014/main" id="{4BD3DD29-10D2-4B50-B4BC-61957B97F792}"/>
                </a:ext>
              </a:extLst>
            </p:cNvPr>
            <p:cNvSpPr txBox="1"/>
            <p:nvPr/>
          </p:nvSpPr>
          <p:spPr>
            <a:xfrm>
              <a:off x="10777728" y="6035040"/>
              <a:ext cx="597408" cy="276999"/>
            </a:xfrm>
            <a:prstGeom prst="rect">
              <a:avLst/>
            </a:prstGeom>
            <a:solidFill>
              <a:srgbClr val="F1F1F1">
                <a:alpha val="0"/>
              </a:srgbClr>
            </a:solidFill>
          </p:spPr>
          <p:txBody>
            <a:bodyPr vert="horz" wrap="square" lIns="0" tIns="0" rIns="33020" bIns="0" rtlCol="0" anchor="ctr" anchorCtr="0">
              <a:normAutofit/>
            </a:bodyPr>
            <a:lstStyle/>
            <a:p>
              <a:pPr algn="r">
                <a:buClr>
                  <a:srgbClr val="000000"/>
                </a:buClr>
              </a:pPr>
              <a:r>
                <a:rPr lang="nl-NL" sz="1600">
                  <a:solidFill>
                    <a:srgbClr val="FFFFFF"/>
                  </a:solidFill>
                  <a:latin typeface="Roboto Slab"/>
                </a:rPr>
                <a:t>0</a:t>
              </a:r>
            </a:p>
          </p:txBody>
        </p:sp>
      </p:grpSp>
      <p:graphicFrame>
        <p:nvGraphicFramePr>
          <p:cNvPr id="21" name="ExplanationsTable_0_1_1">
            <a:extLst>
              <a:ext uri="{FF2B5EF4-FFF2-40B4-BE49-F238E27FC236}">
                <a16:creationId xmlns:a16="http://schemas.microsoft.com/office/drawing/2014/main" id="{002720D1-31C5-4BB5-899C-8CCDC7D15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768459"/>
              </p:ext>
            </p:extLst>
          </p:nvPr>
        </p:nvGraphicFramePr>
        <p:xfrm>
          <a:off x="1280160" y="6000750"/>
          <a:ext cx="8180832" cy="699516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940796">
                  <a:extLst>
                    <a:ext uri="{9D8B030D-6E8A-4147-A177-3AD203B41FA5}">
                      <a16:colId xmlns:a16="http://schemas.microsoft.com/office/drawing/2014/main" val="1688887413"/>
                    </a:ext>
                  </a:extLst>
                </a:gridCol>
                <a:gridCol w="7240036">
                  <a:extLst>
                    <a:ext uri="{9D8B030D-6E8A-4147-A177-3AD203B41FA5}">
                      <a16:colId xmlns:a16="http://schemas.microsoft.com/office/drawing/2014/main" val="684305822"/>
                    </a:ext>
                  </a:extLst>
                </a:gridCol>
              </a:tblGrid>
              <a:tr h="3497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r>
                        <a:rPr lang="nl-NL" sz="1600" b="1" i="0" u="none" baseline="0">
                          <a:solidFill>
                            <a:srgbClr val="FFFFFF"/>
                          </a:solidFill>
                          <a:latin typeface="Roboto Medium"/>
                        </a:rPr>
                        <a:t>Internet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r>
                        <a:rPr lang="nl-NL" sz="1600" b="1" i="0" u="none" baseline="0">
                          <a:solidFill>
                            <a:srgbClr val="FFFFFF"/>
                          </a:solidFill>
                          <a:latin typeface="Roboto Light" panose="02000000000000000000"/>
                        </a:rPr>
                        <a:t>Ga naar sendsteps.me en log in met Free69137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6961601"/>
                  </a:ext>
                </a:extLst>
              </a:tr>
              <a:tr h="3497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endParaRPr lang="nl-NL" sz="1600" b="1" i="0" u="none" baseline="0">
                        <a:solidFill>
                          <a:srgbClr val="FFFFFF"/>
                        </a:solidFill>
                        <a:latin typeface="Roboto Medium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endParaRPr lang="nl-NL" sz="1600" b="0" i="0" u="none" baseline="0" dirty="0">
                        <a:solidFill>
                          <a:srgbClr val="FFFFFF"/>
                        </a:solidFill>
                        <a:latin typeface="Roboto Light" panose="0200000000000000000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0488558"/>
                  </a:ext>
                </a:extLst>
              </a:tr>
            </a:tbl>
          </a:graphicData>
        </a:graphic>
      </p:graphicFrame>
      <p:sp>
        <p:nvSpPr>
          <p:cNvPr id="22" name="VoteExplanationOverlay">
            <a:extLst>
              <a:ext uri="{FF2B5EF4-FFF2-40B4-BE49-F238E27FC236}">
                <a16:creationId xmlns:a16="http://schemas.microsoft.com/office/drawing/2014/main" id="{21A2EC81-CE92-4F21-8CCD-2231DE068F23}"/>
              </a:ext>
            </a:extLst>
          </p:cNvPr>
          <p:cNvSpPr txBox="1"/>
          <p:nvPr/>
        </p:nvSpPr>
        <p:spPr>
          <a:xfrm>
            <a:off x="190500" y="5938838"/>
            <a:ext cx="11811000" cy="733425"/>
          </a:xfrm>
          <a:prstGeom prst="rect">
            <a:avLst/>
          </a:prstGeom>
          <a:solidFill>
            <a:srgbClr val="FFFFFF">
              <a:alpha val="85000"/>
            </a:srgbClr>
          </a:solidFill>
          <a:ln w="101600" cap="flat" cmpd="thinThick" algn="ctr">
            <a:solidFill>
              <a:srgbClr val="FFFFFF">
                <a:alpha val="64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406400" rIns="406400" rtlCol="0" anchor="ctr" anchorCtr="1">
            <a:normAutofit/>
          </a:bodyPr>
          <a:lstStyle/>
          <a:p>
            <a:pPr algn="ctr"/>
            <a:r>
              <a:rPr lang="nl-NL" sz="2000" i="1">
                <a:solidFill>
                  <a:srgbClr val="3F4D65"/>
                </a:solidFill>
                <a:latin typeface="Roboto Light" panose="02000000000000000000"/>
              </a:rPr>
              <a:t>Deze presentatie is geladen zonder de Sendsteps Add-In.</a:t>
            </a:r>
          </a:p>
          <a:p>
            <a:pPr algn="ctr"/>
            <a:r>
              <a:rPr lang="nl-NL" sz="2000" i="1">
                <a:solidFill>
                  <a:srgbClr val="3F4D65"/>
                </a:solidFill>
                <a:latin typeface="Roboto Light" panose="02000000000000000000"/>
              </a:rPr>
              <a:t>Add-In gratis downloaden? Ga naar https://dashboard.sendsteps.com</a:t>
            </a:r>
          </a:p>
        </p:txBody>
      </p:sp>
      <p:pic>
        <p:nvPicPr>
          <p:cNvPr id="24" name="wc_webObj">
            <a:extLst>
              <a:ext uri="{FF2B5EF4-FFF2-40B4-BE49-F238E27FC236}">
                <a16:creationId xmlns:a16="http://schemas.microsoft.com/office/drawing/2014/main" id="{58E8238D-9818-4739-BB63-A77BF8309E0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24" y="1858518"/>
            <a:ext cx="11033760" cy="3902202"/>
          </a:xfrm>
          <a:prstGeom prst="rect">
            <a:avLst/>
          </a:prstGeom>
          <a:solidFill>
            <a:srgbClr val="000000">
              <a:alpha val="20000"/>
            </a:srgbClr>
          </a:solidFill>
        </p:spPr>
      </p:pic>
      <p:pic>
        <p:nvPicPr>
          <p:cNvPr id="35" name="Afbeelding 34">
            <a:extLst>
              <a:ext uri="{FF2B5EF4-FFF2-40B4-BE49-F238E27FC236}">
                <a16:creationId xmlns:a16="http://schemas.microsoft.com/office/drawing/2014/main" id="{191EDE36-A11B-45FE-8837-9FCBEA1A289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alphaModFix amt="38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rcRect l="4396" t="19130" r="4010" b="42100"/>
          <a:stretch/>
        </p:blipFill>
        <p:spPr>
          <a:xfrm>
            <a:off x="35516" y="1189928"/>
            <a:ext cx="12156484" cy="514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201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t_v_VS_0_1_3495740_1_-1_0_2_0_[3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LAYOUT_BG_IMAGE_2">
            <a:extLst>
              <a:ext uri="{FF2B5EF4-FFF2-40B4-BE49-F238E27FC236}">
                <a16:creationId xmlns:a16="http://schemas.microsoft.com/office/drawing/2014/main" id="{B271C8E7-4DB1-4C1B-B006-9EC9F0C4D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VoteExplanationBg_1">
            <a:extLst>
              <a:ext uri="{FF2B5EF4-FFF2-40B4-BE49-F238E27FC236}">
                <a16:creationId xmlns:a16="http://schemas.microsoft.com/office/drawing/2014/main" id="{262E54DE-C98B-48CF-9621-C219950080AD}"/>
              </a:ext>
            </a:extLst>
          </p:cNvPr>
          <p:cNvSpPr txBox="1"/>
          <p:nvPr/>
        </p:nvSpPr>
        <p:spPr>
          <a:xfrm>
            <a:off x="0" y="5932169"/>
            <a:ext cx="12192000" cy="925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88900" tIns="38100" rIns="88900" bIns="38100" rtlCol="0" anchor="t" anchorCtr="0">
            <a:normAutofit/>
          </a:bodyPr>
          <a:lstStyle/>
          <a:p>
            <a:pPr>
              <a:buClr>
                <a:srgbClr val="000000"/>
              </a:buClr>
            </a:pPr>
            <a:endParaRPr lang="nl-NL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t_v_VT_0_1_3495740_1_-1_0_2_0_[3]">
            <a:extLst>
              <a:ext uri="{FF2B5EF4-FFF2-40B4-BE49-F238E27FC236}">
                <a16:creationId xmlns:a16="http://schemas.microsoft.com/office/drawing/2014/main" id="{C94F91ED-AD2C-49AF-B38A-BF0E942A2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24" y="185165"/>
            <a:ext cx="11033760" cy="141274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wrap="square" lIns="0" tIns="45720" rIns="91440" bIns="45720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</a:pPr>
            <a:r>
              <a:rPr lang="en-US" sz="4000" b="1">
                <a:solidFill>
                  <a:srgbClr val="FFFFFF"/>
                </a:solidFill>
                <a:latin typeface="Roboto Slab"/>
              </a:rPr>
              <a:t>How did you do during the online lessons?</a:t>
            </a:r>
            <a:endParaRPr lang="nl-NL" sz="4000" b="1">
              <a:solidFill>
                <a:srgbClr val="FFFFFF"/>
              </a:solidFill>
              <a:latin typeface="Roboto Slab"/>
            </a:endParaRPr>
          </a:p>
        </p:txBody>
      </p:sp>
      <p:sp>
        <p:nvSpPr>
          <p:cNvPr id="3" name="VoteChoices">
            <a:extLst>
              <a:ext uri="{FF2B5EF4-FFF2-40B4-BE49-F238E27FC236}">
                <a16:creationId xmlns:a16="http://schemas.microsoft.com/office/drawing/2014/main" id="{A4709E2B-262E-4CDA-8BC0-CEFEB1C7B49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31520" y="1783079"/>
            <a:ext cx="10814304" cy="39776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wrap="square" lIns="0" tIns="45720" rIns="91440" bIns="45720" anchor="t" anchorCtr="0">
            <a:normAutofit/>
          </a:bodyPr>
          <a:lstStyle/>
          <a:p>
            <a:pPr marL="514350" indent="-514350">
              <a:lnSpc>
                <a:spcPct val="150000"/>
              </a:lnSpc>
              <a:spcBef>
                <a:spcPts val="0"/>
              </a:spcBef>
              <a:buClr>
                <a:srgbClr val="FCB731"/>
              </a:buClr>
              <a:buSzPct val="100000"/>
              <a:buAutoNum type="alphaUcPeriod"/>
            </a:pPr>
            <a:r>
              <a:rPr lang="en-US" sz="2400">
                <a:solidFill>
                  <a:srgbClr val="FFFFFF"/>
                </a:solidFill>
                <a:latin typeface="Roboto Light" panose="02000000000000000000"/>
              </a:rPr>
              <a:t>Very well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Clr>
                <a:srgbClr val="FCB731"/>
              </a:buClr>
              <a:buSzPct val="100000"/>
              <a:buAutoNum type="alphaUcPeriod"/>
            </a:pPr>
            <a:r>
              <a:rPr lang="en-US" sz="2400">
                <a:solidFill>
                  <a:srgbClr val="FFFFFF"/>
                </a:solidFill>
                <a:latin typeface="Roboto Light" panose="02000000000000000000"/>
              </a:rPr>
              <a:t>Okay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Clr>
                <a:srgbClr val="FCB731"/>
              </a:buClr>
              <a:buSzPct val="100000"/>
              <a:buAutoNum type="alphaUcPeriod"/>
            </a:pPr>
            <a:r>
              <a:rPr lang="en-US" sz="2400">
                <a:solidFill>
                  <a:srgbClr val="FFFFFF"/>
                </a:solidFill>
                <a:latin typeface="Roboto Light" panose="02000000000000000000"/>
              </a:rPr>
              <a:t>Not so good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Clr>
                <a:srgbClr val="FCB731"/>
              </a:buClr>
              <a:buSzPct val="100000"/>
              <a:buAutoNum type="alphaUcPeriod"/>
            </a:pPr>
            <a:r>
              <a:rPr lang="en-US" sz="2400">
                <a:solidFill>
                  <a:srgbClr val="FFFFFF"/>
                </a:solidFill>
                <a:latin typeface="Roboto Light" panose="02000000000000000000"/>
              </a:rPr>
              <a:t>Very bad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Clr>
                <a:srgbClr val="FCB731"/>
              </a:buClr>
              <a:buSzPct val="100000"/>
              <a:buAutoNum type="alphaUcPeriod"/>
            </a:pPr>
            <a:endParaRPr lang="nl-NL" sz="2400">
              <a:solidFill>
                <a:srgbClr val="FFFFFF"/>
              </a:solidFill>
              <a:latin typeface="Roboto Light" panose="02000000000000000000"/>
            </a:endParaRPr>
          </a:p>
        </p:txBody>
      </p:sp>
      <p:grpSp>
        <p:nvGrpSpPr>
          <p:cNvPr id="7" name="VotesCounterGroup">
            <a:extLst>
              <a:ext uri="{FF2B5EF4-FFF2-40B4-BE49-F238E27FC236}">
                <a16:creationId xmlns:a16="http://schemas.microsoft.com/office/drawing/2014/main" id="{059A656E-6A66-42D9-8CCA-BC59CB3B9D03}"/>
              </a:ext>
            </a:extLst>
          </p:cNvPr>
          <p:cNvGrpSpPr/>
          <p:nvPr/>
        </p:nvGrpSpPr>
        <p:grpSpPr>
          <a:xfrm>
            <a:off x="9890151" y="6021324"/>
            <a:ext cx="841248" cy="291465"/>
            <a:chOff x="9400032" y="6137910"/>
            <a:chExt cx="841248" cy="283857"/>
          </a:xfrm>
        </p:grpSpPr>
        <p:pic>
          <p:nvPicPr>
            <p:cNvPr id="5" name="counter_icon">
              <a:extLst>
                <a:ext uri="{FF2B5EF4-FFF2-40B4-BE49-F238E27FC236}">
                  <a16:creationId xmlns:a16="http://schemas.microsoft.com/office/drawing/2014/main" id="{4439491A-30AE-4FC0-A387-1F537546E7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21824" y="6137910"/>
              <a:ext cx="219456" cy="219456"/>
            </a:xfrm>
            <a:prstGeom prst="rect">
              <a:avLst/>
            </a:prstGeom>
          </p:spPr>
        </p:pic>
        <p:sp>
          <p:nvSpPr>
            <p:cNvPr id="6" name="counter_text">
              <a:extLst>
                <a:ext uri="{FF2B5EF4-FFF2-40B4-BE49-F238E27FC236}">
                  <a16:creationId xmlns:a16="http://schemas.microsoft.com/office/drawing/2014/main" id="{95AF22AA-2A97-4BEC-BE63-B394647950F3}"/>
                </a:ext>
              </a:extLst>
            </p:cNvPr>
            <p:cNvSpPr txBox="1"/>
            <p:nvPr/>
          </p:nvSpPr>
          <p:spPr>
            <a:xfrm>
              <a:off x="9400032" y="6144768"/>
              <a:ext cx="597408" cy="276999"/>
            </a:xfrm>
            <a:prstGeom prst="rect">
              <a:avLst/>
            </a:prstGeom>
            <a:solidFill>
              <a:srgbClr val="F1F1F1">
                <a:alpha val="0"/>
              </a:srgbClr>
            </a:solidFill>
          </p:spPr>
          <p:txBody>
            <a:bodyPr vert="horz" wrap="square" lIns="0" tIns="0" rIns="33020" bIns="0" rtlCol="0" anchor="ctr" anchorCtr="0">
              <a:normAutofit/>
            </a:bodyPr>
            <a:lstStyle/>
            <a:p>
              <a:pPr algn="r">
                <a:buClr>
                  <a:srgbClr val="000000"/>
                </a:buClr>
              </a:pPr>
              <a:r>
                <a:rPr lang="nl-NL" sz="1600">
                  <a:solidFill>
                    <a:srgbClr val="FFFFFF"/>
                  </a:solidFill>
                  <a:latin typeface="Roboto Slab"/>
                </a:rPr>
                <a:t>0</a:t>
              </a:r>
            </a:p>
          </p:txBody>
        </p:sp>
      </p:grpSp>
      <p:grpSp>
        <p:nvGrpSpPr>
          <p:cNvPr id="11" name="ParticipantsCounterGroup">
            <a:extLst>
              <a:ext uri="{FF2B5EF4-FFF2-40B4-BE49-F238E27FC236}">
                <a16:creationId xmlns:a16="http://schemas.microsoft.com/office/drawing/2014/main" id="{E0A68BEF-6A40-4FFB-8BEF-AA306C6D449B}"/>
              </a:ext>
            </a:extLst>
          </p:cNvPr>
          <p:cNvGrpSpPr/>
          <p:nvPr/>
        </p:nvGrpSpPr>
        <p:grpSpPr>
          <a:xfrm>
            <a:off x="10777728" y="6035040"/>
            <a:ext cx="841248" cy="276999"/>
            <a:chOff x="10777728" y="6035040"/>
            <a:chExt cx="841248" cy="276999"/>
          </a:xfrm>
        </p:grpSpPr>
        <p:pic>
          <p:nvPicPr>
            <p:cNvPr id="9" name="counter_icon">
              <a:extLst>
                <a:ext uri="{FF2B5EF4-FFF2-40B4-BE49-F238E27FC236}">
                  <a16:creationId xmlns:a16="http://schemas.microsoft.com/office/drawing/2014/main" id="{E81DA84A-4871-4E44-ABA8-2ED6CB2F489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99520" y="6055614"/>
              <a:ext cx="219456" cy="219456"/>
            </a:xfrm>
            <a:prstGeom prst="rect">
              <a:avLst/>
            </a:prstGeom>
          </p:spPr>
        </p:pic>
        <p:sp>
          <p:nvSpPr>
            <p:cNvPr id="10" name="counter_text">
              <a:extLst>
                <a:ext uri="{FF2B5EF4-FFF2-40B4-BE49-F238E27FC236}">
                  <a16:creationId xmlns:a16="http://schemas.microsoft.com/office/drawing/2014/main" id="{A572BA66-A084-4DD8-A5A2-2976C614BBC1}"/>
                </a:ext>
              </a:extLst>
            </p:cNvPr>
            <p:cNvSpPr txBox="1"/>
            <p:nvPr/>
          </p:nvSpPr>
          <p:spPr>
            <a:xfrm>
              <a:off x="10777728" y="6035040"/>
              <a:ext cx="597408" cy="276999"/>
            </a:xfrm>
            <a:prstGeom prst="rect">
              <a:avLst/>
            </a:prstGeom>
            <a:solidFill>
              <a:srgbClr val="F1F1F1">
                <a:alpha val="0"/>
              </a:srgbClr>
            </a:solidFill>
          </p:spPr>
          <p:txBody>
            <a:bodyPr vert="horz" wrap="square" lIns="0" tIns="0" rIns="33020" bIns="0" rtlCol="0" anchor="ctr" anchorCtr="0">
              <a:normAutofit/>
            </a:bodyPr>
            <a:lstStyle/>
            <a:p>
              <a:pPr algn="r">
                <a:buClr>
                  <a:srgbClr val="000000"/>
                </a:buClr>
              </a:pPr>
              <a:r>
                <a:rPr lang="nl-NL" sz="1600">
                  <a:solidFill>
                    <a:srgbClr val="FFFFFF"/>
                  </a:solidFill>
                  <a:latin typeface="Roboto Slab"/>
                </a:rPr>
                <a:t>0</a:t>
              </a:r>
            </a:p>
          </p:txBody>
        </p:sp>
      </p:grpSp>
      <p:grpSp>
        <p:nvGrpSpPr>
          <p:cNvPr id="14" name="vss_group_1">
            <a:extLst>
              <a:ext uri="{FF2B5EF4-FFF2-40B4-BE49-F238E27FC236}">
                <a16:creationId xmlns:a16="http://schemas.microsoft.com/office/drawing/2014/main" id="{3327C16F-8FC4-4840-BBA2-DAACFC908DA3}"/>
              </a:ext>
            </a:extLst>
          </p:cNvPr>
          <p:cNvGrpSpPr/>
          <p:nvPr/>
        </p:nvGrpSpPr>
        <p:grpSpPr>
          <a:xfrm>
            <a:off x="10668000" y="6357366"/>
            <a:ext cx="1402080" cy="332613"/>
            <a:chOff x="10693400" y="5384800"/>
            <a:chExt cx="1397000" cy="355600"/>
          </a:xfrm>
        </p:grpSpPr>
        <p:sp>
          <p:nvSpPr>
            <p:cNvPr id="12" name="vss_text_0">
              <a:extLst>
                <a:ext uri="{FF2B5EF4-FFF2-40B4-BE49-F238E27FC236}">
                  <a16:creationId xmlns:a16="http://schemas.microsoft.com/office/drawing/2014/main" id="{C7EEF64C-201F-4AC1-9D1E-72D274E246C7}"/>
                </a:ext>
              </a:extLst>
            </p:cNvPr>
            <p:cNvSpPr/>
            <p:nvPr/>
          </p:nvSpPr>
          <p:spPr>
            <a:xfrm>
              <a:off x="10693400" y="5384800"/>
              <a:ext cx="1397000" cy="355600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>
              <a:prstShdw prst="shdw14" dist="35921" dir="2700000">
                <a:scrgbClr r="0" g="0" b="0">
                  <a:alpha val="50000"/>
                </a:sc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30200" rtlCol="0" anchor="ctr">
              <a:no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nl-NL" sz="1600">
                  <a:solidFill>
                    <a:srgbClr val="FFFFFF"/>
                  </a:solidFill>
                  <a:latin typeface="Roboto Light" panose="02000000000000000000"/>
                </a:rPr>
                <a:t>Gesloten</a:t>
              </a:r>
            </a:p>
          </p:txBody>
        </p:sp>
        <p:sp>
          <p:nvSpPr>
            <p:cNvPr id="13" name="vss_light">
              <a:extLst>
                <a:ext uri="{FF2B5EF4-FFF2-40B4-BE49-F238E27FC236}">
                  <a16:creationId xmlns:a16="http://schemas.microsoft.com/office/drawing/2014/main" id="{A6E0BEBF-11C4-4746-9E3D-78C8FE9D3B00}"/>
                </a:ext>
              </a:extLst>
            </p:cNvPr>
            <p:cNvSpPr/>
            <p:nvPr/>
          </p:nvSpPr>
          <p:spPr>
            <a:xfrm>
              <a:off x="10769600" y="5461000"/>
              <a:ext cx="203200" cy="2032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>
              <a:no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nl-NL" sz="1600">
                <a:solidFill>
                  <a:srgbClr val="FFFFFF"/>
                </a:solidFill>
                <a:latin typeface="Roboto Light" panose="02000000000000000000"/>
              </a:endParaRPr>
            </a:p>
          </p:txBody>
        </p:sp>
      </p:grpSp>
      <p:sp>
        <p:nvSpPr>
          <p:cNvPr id="15" name="VotesStatusExplanation0">
            <a:extLst>
              <a:ext uri="{FF2B5EF4-FFF2-40B4-BE49-F238E27FC236}">
                <a16:creationId xmlns:a16="http://schemas.microsoft.com/office/drawing/2014/main" id="{BBC3054A-723E-421F-B4A6-3C14E8F4B8C5}"/>
              </a:ext>
            </a:extLst>
          </p:cNvPr>
          <p:cNvSpPr txBox="1"/>
          <p:nvPr/>
        </p:nvSpPr>
        <p:spPr>
          <a:xfrm>
            <a:off x="8887968" y="253746"/>
            <a:ext cx="3060192" cy="2743200"/>
          </a:xfrm>
          <a:prstGeom prst="rect">
            <a:avLst/>
          </a:prstGeom>
          <a:solidFill>
            <a:srgbClr val="FFFFFF">
              <a:alpha val="85000"/>
            </a:srgbClr>
          </a:solidFill>
          <a:ln w="101600" cap="flat" cmpd="thinThick" algn="ctr">
            <a:solidFill>
              <a:srgbClr val="FFFFFF">
                <a:alpha val="64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203200" rIns="203200" rtlCol="0" anchor="ctr" anchorCtr="1">
            <a:normAutofit lnSpcReduction="10000"/>
          </a:bodyPr>
          <a:lstStyle/>
          <a:p>
            <a:pPr algn="ctr">
              <a:lnSpc>
                <a:spcPct val="150000"/>
              </a:lnSpc>
            </a:pPr>
            <a:r>
              <a:rPr lang="nl-NL" sz="2400" i="1">
                <a:solidFill>
                  <a:srgbClr val="3F4D65"/>
                </a:solidFill>
                <a:latin typeface="Roboto Light" panose="02000000000000000000"/>
              </a:rPr>
              <a:t>De vraag gaat open zodra u een sessie en diavoorstelling start.</a:t>
            </a:r>
          </a:p>
        </p:txBody>
      </p:sp>
      <p:graphicFrame>
        <p:nvGraphicFramePr>
          <p:cNvPr id="21" name="ExplanationsTable_0_1_1">
            <a:extLst>
              <a:ext uri="{FF2B5EF4-FFF2-40B4-BE49-F238E27FC236}">
                <a16:creationId xmlns:a16="http://schemas.microsoft.com/office/drawing/2014/main" id="{16A9B275-BC25-47B7-A993-17D6D421D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134600"/>
              </p:ext>
            </p:extLst>
          </p:nvPr>
        </p:nvGraphicFramePr>
        <p:xfrm>
          <a:off x="1280160" y="6000750"/>
          <a:ext cx="8180833" cy="699516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940796">
                  <a:extLst>
                    <a:ext uri="{9D8B030D-6E8A-4147-A177-3AD203B41FA5}">
                      <a16:colId xmlns:a16="http://schemas.microsoft.com/office/drawing/2014/main" val="2978021016"/>
                    </a:ext>
                  </a:extLst>
                </a:gridCol>
                <a:gridCol w="7240037">
                  <a:extLst>
                    <a:ext uri="{9D8B030D-6E8A-4147-A177-3AD203B41FA5}">
                      <a16:colId xmlns:a16="http://schemas.microsoft.com/office/drawing/2014/main" val="2860894718"/>
                    </a:ext>
                  </a:extLst>
                </a:gridCol>
              </a:tblGrid>
              <a:tr h="3497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r>
                        <a:rPr lang="nl-NL" sz="1600" b="1" i="0" u="none" baseline="0">
                          <a:solidFill>
                            <a:srgbClr val="FFFFFF"/>
                          </a:solidFill>
                          <a:latin typeface="Roboto Medium"/>
                        </a:rPr>
                        <a:t>Internet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r>
                        <a:rPr lang="nl-NL" sz="1600" b="1" i="0" u="none" baseline="0">
                          <a:solidFill>
                            <a:srgbClr val="FFFFFF"/>
                          </a:solidFill>
                          <a:latin typeface="Roboto Light" panose="02000000000000000000"/>
                        </a:rPr>
                        <a:t>Ga naar sendsteps.me en log in met Free69137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6610422"/>
                  </a:ext>
                </a:extLst>
              </a:tr>
              <a:tr h="3497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endParaRPr lang="nl-NL" sz="1600" b="1" i="0" u="none" baseline="0">
                        <a:solidFill>
                          <a:srgbClr val="FFFFFF"/>
                        </a:solidFill>
                        <a:latin typeface="Roboto Medium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endParaRPr lang="nl-NL" sz="1600" b="0" i="0" u="none" baseline="0">
                        <a:solidFill>
                          <a:srgbClr val="FFFFFF"/>
                        </a:solidFill>
                        <a:latin typeface="Roboto Light" panose="0200000000000000000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0321727"/>
                  </a:ext>
                </a:extLst>
              </a:tr>
            </a:tbl>
          </a:graphicData>
        </a:graphic>
      </p:graphicFrame>
      <p:sp>
        <p:nvSpPr>
          <p:cNvPr id="22" name="VoteExplanationOverlay">
            <a:extLst>
              <a:ext uri="{FF2B5EF4-FFF2-40B4-BE49-F238E27FC236}">
                <a16:creationId xmlns:a16="http://schemas.microsoft.com/office/drawing/2014/main" id="{437FD3A2-DB62-4887-BFC0-ADE73EDEFA3F}"/>
              </a:ext>
            </a:extLst>
          </p:cNvPr>
          <p:cNvSpPr txBox="1"/>
          <p:nvPr/>
        </p:nvSpPr>
        <p:spPr>
          <a:xfrm>
            <a:off x="1270000" y="5976938"/>
            <a:ext cx="8178800" cy="733425"/>
          </a:xfrm>
          <a:prstGeom prst="rect">
            <a:avLst/>
          </a:prstGeom>
          <a:solidFill>
            <a:srgbClr val="FFFFFF">
              <a:alpha val="85000"/>
            </a:srgbClr>
          </a:solidFill>
          <a:ln w="101600" cap="flat" cmpd="thinThick" algn="ctr">
            <a:solidFill>
              <a:srgbClr val="FFFFFF">
                <a:alpha val="64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406400" rIns="406400" rtlCol="0" anchor="ctr" anchorCtr="1">
            <a:noAutofit/>
          </a:bodyPr>
          <a:lstStyle/>
          <a:p>
            <a:pPr algn="ctr"/>
            <a:r>
              <a:rPr lang="nl-NL" sz="2000" i="1">
                <a:solidFill>
                  <a:srgbClr val="3F4D65"/>
                </a:solidFill>
                <a:latin typeface="Roboto Light" panose="02000000000000000000"/>
              </a:rPr>
              <a:t>Deze presentatie is geladen zonder de Sendsteps Add-In.</a:t>
            </a:r>
          </a:p>
          <a:p>
            <a:pPr algn="ctr"/>
            <a:r>
              <a:rPr lang="nl-NL" sz="2000" i="1">
                <a:solidFill>
                  <a:srgbClr val="3F4D65"/>
                </a:solidFill>
                <a:latin typeface="Roboto Light" panose="02000000000000000000"/>
              </a:rPr>
              <a:t>Add-In gratis downloaden? Ga naar https://dashboard.sendsteps.com</a:t>
            </a:r>
          </a:p>
        </p:txBody>
      </p:sp>
    </p:spTree>
    <p:extLst>
      <p:ext uri="{BB962C8B-B14F-4D97-AF65-F5344CB8AC3E}">
        <p14:creationId xmlns:p14="http://schemas.microsoft.com/office/powerpoint/2010/main" val="4147338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t_v_RS_0_1_3495740_1_1_1_-1_0_[1]_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LAYOUT_BG_IMAGE_2">
            <a:extLst>
              <a:ext uri="{FF2B5EF4-FFF2-40B4-BE49-F238E27FC236}">
                <a16:creationId xmlns:a16="http://schemas.microsoft.com/office/drawing/2014/main" id="{3D5F43F7-9A63-4BCD-AC5C-EAA8610A6C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" name="VoteExplanationBg_1">
            <a:extLst>
              <a:ext uri="{FF2B5EF4-FFF2-40B4-BE49-F238E27FC236}">
                <a16:creationId xmlns:a16="http://schemas.microsoft.com/office/drawing/2014/main" id="{391A1028-AC9F-45E6-A67E-A7D153D6CB19}"/>
              </a:ext>
            </a:extLst>
          </p:cNvPr>
          <p:cNvSpPr txBox="1"/>
          <p:nvPr/>
        </p:nvSpPr>
        <p:spPr>
          <a:xfrm>
            <a:off x="0" y="5932169"/>
            <a:ext cx="12192000" cy="925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wrap="square" lIns="88900" tIns="38100" rIns="88900" bIns="38100" rtlCol="0" anchor="t" anchorCtr="0">
            <a:normAutofit/>
          </a:bodyPr>
          <a:lstStyle/>
          <a:p>
            <a:pPr>
              <a:buClr>
                <a:srgbClr val="000000"/>
              </a:buClr>
            </a:pPr>
            <a:endParaRPr lang="nl-NL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t_v_RT_0_1_3495740_1_1_1_-1_0_[1]_0">
            <a:extLst>
              <a:ext uri="{FF2B5EF4-FFF2-40B4-BE49-F238E27FC236}">
                <a16:creationId xmlns:a16="http://schemas.microsoft.com/office/drawing/2014/main" id="{2EB1A045-F8EE-4245-A38E-3FE7D04E3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24" y="185165"/>
            <a:ext cx="11033760" cy="141274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wrap="square" lIns="0" tIns="45720" rIns="91440" bIns="45720" anchor="ctr" anchorCtr="0">
            <a:normAutofit/>
          </a:bodyPr>
          <a:lstStyle/>
          <a:p>
            <a:pPr>
              <a:lnSpc>
                <a:spcPct val="100000"/>
              </a:lnSpc>
              <a:buClr>
                <a:srgbClr val="000000"/>
              </a:buClr>
            </a:pPr>
            <a:r>
              <a:rPr lang="en-US" sz="4000" b="1">
                <a:solidFill>
                  <a:srgbClr val="FFFFFF"/>
                </a:solidFill>
                <a:latin typeface="Roboto Slab"/>
              </a:rPr>
              <a:t>How did you do during the online lessons?</a:t>
            </a:r>
            <a:endParaRPr lang="nl-NL" sz="4000" b="1">
              <a:solidFill>
                <a:srgbClr val="FFFFFF"/>
              </a:solidFill>
              <a:latin typeface="Roboto Slab"/>
            </a:endParaRPr>
          </a:p>
        </p:txBody>
      </p:sp>
      <p:grpSp>
        <p:nvGrpSpPr>
          <p:cNvPr id="30" name="vss_group_1">
            <a:extLst>
              <a:ext uri="{FF2B5EF4-FFF2-40B4-BE49-F238E27FC236}">
                <a16:creationId xmlns:a16="http://schemas.microsoft.com/office/drawing/2014/main" id="{F752FC30-8EEF-4F95-8880-FF7D89E56303}"/>
              </a:ext>
            </a:extLst>
          </p:cNvPr>
          <p:cNvGrpSpPr/>
          <p:nvPr/>
        </p:nvGrpSpPr>
        <p:grpSpPr>
          <a:xfrm>
            <a:off x="10668000" y="6357366"/>
            <a:ext cx="1402080" cy="332613"/>
            <a:chOff x="10693400" y="5384800"/>
            <a:chExt cx="1397000" cy="355600"/>
          </a:xfrm>
        </p:grpSpPr>
        <p:sp>
          <p:nvSpPr>
            <p:cNvPr id="28" name="vss_text_0">
              <a:extLst>
                <a:ext uri="{FF2B5EF4-FFF2-40B4-BE49-F238E27FC236}">
                  <a16:creationId xmlns:a16="http://schemas.microsoft.com/office/drawing/2014/main" id="{6C82A24C-788B-47EA-9783-4836890DBA51}"/>
                </a:ext>
              </a:extLst>
            </p:cNvPr>
            <p:cNvSpPr/>
            <p:nvPr/>
          </p:nvSpPr>
          <p:spPr>
            <a:xfrm>
              <a:off x="10693400" y="5384800"/>
              <a:ext cx="1397000" cy="355600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>
              <a:prstShdw prst="shdw14" dist="35921" dir="2700000">
                <a:scrgbClr r="0" g="0" b="0">
                  <a:alpha val="50000"/>
                </a:sc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30200" rtlCol="0" anchor="ctr">
              <a:no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nl-NL" sz="1600">
                  <a:solidFill>
                    <a:srgbClr val="FFFFFF"/>
                  </a:solidFill>
                  <a:latin typeface="Roboto Light" panose="02000000000000000000"/>
                </a:rPr>
                <a:t>Gesloten</a:t>
              </a:r>
            </a:p>
          </p:txBody>
        </p:sp>
        <p:sp>
          <p:nvSpPr>
            <p:cNvPr id="29" name="vss_light">
              <a:extLst>
                <a:ext uri="{FF2B5EF4-FFF2-40B4-BE49-F238E27FC236}">
                  <a16:creationId xmlns:a16="http://schemas.microsoft.com/office/drawing/2014/main" id="{9361CBA4-AF06-455F-A70B-32712BC38A7A}"/>
                </a:ext>
              </a:extLst>
            </p:cNvPr>
            <p:cNvSpPr/>
            <p:nvPr/>
          </p:nvSpPr>
          <p:spPr>
            <a:xfrm>
              <a:off x="10769600" y="5461000"/>
              <a:ext cx="203200" cy="2032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>
              <a:no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nl-NL" sz="1600">
                <a:solidFill>
                  <a:srgbClr val="FFFFFF"/>
                </a:solidFill>
                <a:latin typeface="Roboto Light" panose="02000000000000000000"/>
              </a:endParaRPr>
            </a:p>
          </p:txBody>
        </p:sp>
      </p:grpSp>
      <p:graphicFrame>
        <p:nvGraphicFramePr>
          <p:cNvPr id="33" name="ExplanationsTable_0_1_1">
            <a:extLst>
              <a:ext uri="{FF2B5EF4-FFF2-40B4-BE49-F238E27FC236}">
                <a16:creationId xmlns:a16="http://schemas.microsoft.com/office/drawing/2014/main" id="{366DA9BD-F209-455B-8F38-D7988F12C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916163"/>
              </p:ext>
            </p:extLst>
          </p:nvPr>
        </p:nvGraphicFramePr>
        <p:xfrm>
          <a:off x="1280160" y="6000750"/>
          <a:ext cx="8180833" cy="699516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940796">
                  <a:extLst>
                    <a:ext uri="{9D8B030D-6E8A-4147-A177-3AD203B41FA5}">
                      <a16:colId xmlns:a16="http://schemas.microsoft.com/office/drawing/2014/main" val="3208798278"/>
                    </a:ext>
                  </a:extLst>
                </a:gridCol>
                <a:gridCol w="7240037">
                  <a:extLst>
                    <a:ext uri="{9D8B030D-6E8A-4147-A177-3AD203B41FA5}">
                      <a16:colId xmlns:a16="http://schemas.microsoft.com/office/drawing/2014/main" val="2184446736"/>
                    </a:ext>
                  </a:extLst>
                </a:gridCol>
              </a:tblGrid>
              <a:tr h="3497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r>
                        <a:rPr lang="nl-NL" sz="1600" b="1" i="0" u="none" baseline="0">
                          <a:solidFill>
                            <a:srgbClr val="FFFFFF"/>
                          </a:solidFill>
                          <a:latin typeface="Roboto Medium"/>
                        </a:rPr>
                        <a:t>Internet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r>
                        <a:rPr lang="nl-NL" sz="1600" b="1" i="0" u="none" baseline="0">
                          <a:solidFill>
                            <a:srgbClr val="FFFFFF"/>
                          </a:solidFill>
                          <a:latin typeface="Roboto Light" panose="02000000000000000000"/>
                        </a:rPr>
                        <a:t>Ga naar sendsteps.me en log in met Free69137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6598478"/>
                  </a:ext>
                </a:extLst>
              </a:tr>
              <a:tr h="34975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endParaRPr lang="nl-NL" sz="1600" b="1" i="0" u="none" baseline="0">
                        <a:solidFill>
                          <a:srgbClr val="FFFFFF"/>
                        </a:solidFill>
                        <a:latin typeface="Roboto Medium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</a:pPr>
                      <a:endParaRPr lang="nl-NL" sz="1600" b="0" i="0" u="none" baseline="0">
                        <a:solidFill>
                          <a:srgbClr val="FFFFFF"/>
                        </a:solidFill>
                        <a:latin typeface="Roboto Light" panose="0200000000000000000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464353"/>
                  </a:ext>
                </a:extLst>
              </a:tr>
            </a:tbl>
          </a:graphicData>
        </a:graphic>
      </p:graphicFrame>
      <p:sp>
        <p:nvSpPr>
          <p:cNvPr id="34" name="VoteExplanationOverlay">
            <a:extLst>
              <a:ext uri="{FF2B5EF4-FFF2-40B4-BE49-F238E27FC236}">
                <a16:creationId xmlns:a16="http://schemas.microsoft.com/office/drawing/2014/main" id="{268CC9E3-28DE-44F5-9F8C-C00ACCB1F21F}"/>
              </a:ext>
            </a:extLst>
          </p:cNvPr>
          <p:cNvSpPr txBox="1"/>
          <p:nvPr/>
        </p:nvSpPr>
        <p:spPr>
          <a:xfrm>
            <a:off x="1270000" y="5976938"/>
            <a:ext cx="8178800" cy="733425"/>
          </a:xfrm>
          <a:prstGeom prst="rect">
            <a:avLst/>
          </a:prstGeom>
          <a:solidFill>
            <a:srgbClr val="FFFFFF">
              <a:alpha val="85000"/>
            </a:srgbClr>
          </a:solidFill>
          <a:ln w="101600" cap="flat" cmpd="thinThick" algn="ctr">
            <a:solidFill>
              <a:srgbClr val="FFFFFF">
                <a:alpha val="64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406400" rIns="406400" rtlCol="0" anchor="ctr" anchorCtr="1">
            <a:noAutofit/>
          </a:bodyPr>
          <a:lstStyle/>
          <a:p>
            <a:pPr algn="ctr"/>
            <a:r>
              <a:rPr lang="nl-NL" sz="2000" i="1">
                <a:solidFill>
                  <a:srgbClr val="3F4D65"/>
                </a:solidFill>
                <a:latin typeface="Roboto Light" panose="02000000000000000000"/>
              </a:rPr>
              <a:t>Deze presentatie is geladen zonder de Sendsteps Add-In.</a:t>
            </a:r>
          </a:p>
          <a:p>
            <a:pPr algn="ctr"/>
            <a:r>
              <a:rPr lang="nl-NL" sz="2000" i="1">
                <a:solidFill>
                  <a:srgbClr val="3F4D65"/>
                </a:solidFill>
                <a:latin typeface="Roboto Light" panose="02000000000000000000"/>
              </a:rPr>
              <a:t>Add-In gratis downloaden? Ga naar https://dashboard.sendsteps.com</a:t>
            </a:r>
          </a:p>
        </p:txBody>
      </p:sp>
      <p:grpSp>
        <p:nvGrpSpPr>
          <p:cNvPr id="59" name="rg_group_1">
            <a:extLst>
              <a:ext uri="{FF2B5EF4-FFF2-40B4-BE49-F238E27FC236}">
                <a16:creationId xmlns:a16="http://schemas.microsoft.com/office/drawing/2014/main" id="{8A3A740C-511C-41C3-8B76-19D3A56CFF53}"/>
              </a:ext>
            </a:extLst>
          </p:cNvPr>
          <p:cNvGrpSpPr/>
          <p:nvPr/>
        </p:nvGrpSpPr>
        <p:grpSpPr>
          <a:xfrm>
            <a:off x="571500" y="1689100"/>
            <a:ext cx="11010900" cy="3886200"/>
            <a:chOff x="571500" y="1689100"/>
            <a:chExt cx="11010900" cy="3886200"/>
          </a:xfrm>
        </p:grpSpPr>
        <p:sp>
          <p:nvSpPr>
            <p:cNvPr id="40" name="rg_background_0">
              <a:extLst>
                <a:ext uri="{FF2B5EF4-FFF2-40B4-BE49-F238E27FC236}">
                  <a16:creationId xmlns:a16="http://schemas.microsoft.com/office/drawing/2014/main" id="{7980426D-8343-4D30-B0ED-941E02A441A8}"/>
                </a:ext>
              </a:extLst>
            </p:cNvPr>
            <p:cNvSpPr txBox="1"/>
            <p:nvPr/>
          </p:nvSpPr>
          <p:spPr>
            <a:xfrm>
              <a:off x="571500" y="1689100"/>
              <a:ext cx="11010900" cy="3886200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endParaRPr lang="nl-NL"/>
            </a:p>
          </p:txBody>
        </p:sp>
        <p:sp>
          <p:nvSpPr>
            <p:cNvPr id="41" name="rg_axis_0">
              <a:extLst>
                <a:ext uri="{FF2B5EF4-FFF2-40B4-BE49-F238E27FC236}">
                  <a16:creationId xmlns:a16="http://schemas.microsoft.com/office/drawing/2014/main" id="{FC12D515-D581-4E39-B82F-23A59F9BF57D}"/>
                </a:ext>
              </a:extLst>
            </p:cNvPr>
            <p:cNvSpPr txBox="1"/>
            <p:nvPr/>
          </p:nvSpPr>
          <p:spPr>
            <a:xfrm>
              <a:off x="3619500" y="1727200"/>
              <a:ext cx="12700" cy="3810000"/>
            </a:xfrm>
            <a:prstGeom prst="rect">
              <a:avLst/>
            </a:prstGeom>
            <a:solidFill>
              <a:srgbClr val="000001">
                <a:alpha val="0"/>
              </a:srgbClr>
            </a:solidFill>
          </p:spPr>
          <p:txBody>
            <a:bodyPr vert="horz" wrap="square" rtlCol="0" anchor="t" anchorCtr="0">
              <a:normAutofit/>
            </a:bodyPr>
            <a:lstStyle/>
            <a:p>
              <a:endParaRPr lang="nl-NL"/>
            </a:p>
          </p:txBody>
        </p:sp>
        <p:sp>
          <p:nvSpPr>
            <p:cNvPr id="42" name="rg_axisBullet_0_0">
              <a:extLst>
                <a:ext uri="{FF2B5EF4-FFF2-40B4-BE49-F238E27FC236}">
                  <a16:creationId xmlns:a16="http://schemas.microsoft.com/office/drawing/2014/main" id="{C95BC961-DC99-4584-89B6-2B05F4C88753}"/>
                </a:ext>
              </a:extLst>
            </p:cNvPr>
            <p:cNvSpPr txBox="1"/>
            <p:nvPr/>
          </p:nvSpPr>
          <p:spPr>
            <a:xfrm>
              <a:off x="647700" y="1765300"/>
              <a:ext cx="508000" cy="876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rm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CB731"/>
                  </a:solidFill>
                  <a:latin typeface="Roboto Light" panose="02000000000000000000"/>
                </a:rPr>
                <a:t>A.</a:t>
              </a:r>
            </a:p>
          </p:txBody>
        </p:sp>
        <p:sp>
          <p:nvSpPr>
            <p:cNvPr id="43" name="rg_axisBullet_1_0">
              <a:extLst>
                <a:ext uri="{FF2B5EF4-FFF2-40B4-BE49-F238E27FC236}">
                  <a16:creationId xmlns:a16="http://schemas.microsoft.com/office/drawing/2014/main" id="{F107F563-753F-4C90-A4D5-B64C6BB81774}"/>
                </a:ext>
              </a:extLst>
            </p:cNvPr>
            <p:cNvSpPr txBox="1"/>
            <p:nvPr/>
          </p:nvSpPr>
          <p:spPr>
            <a:xfrm>
              <a:off x="647700" y="2717800"/>
              <a:ext cx="508000" cy="876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rm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CB731"/>
                  </a:solidFill>
                  <a:latin typeface="Roboto Light" panose="02000000000000000000"/>
                </a:rPr>
                <a:t>B.</a:t>
              </a:r>
            </a:p>
          </p:txBody>
        </p:sp>
        <p:sp>
          <p:nvSpPr>
            <p:cNvPr id="44" name="rg_axisBullet_2_0">
              <a:extLst>
                <a:ext uri="{FF2B5EF4-FFF2-40B4-BE49-F238E27FC236}">
                  <a16:creationId xmlns:a16="http://schemas.microsoft.com/office/drawing/2014/main" id="{1919D620-68A8-460F-BCF7-A39B91C58973}"/>
                </a:ext>
              </a:extLst>
            </p:cNvPr>
            <p:cNvSpPr txBox="1"/>
            <p:nvPr/>
          </p:nvSpPr>
          <p:spPr>
            <a:xfrm>
              <a:off x="647700" y="3670300"/>
              <a:ext cx="508000" cy="876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rm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CB731"/>
                  </a:solidFill>
                  <a:latin typeface="Roboto Light" panose="02000000000000000000"/>
                </a:rPr>
                <a:t>C.</a:t>
              </a:r>
            </a:p>
          </p:txBody>
        </p:sp>
        <p:sp>
          <p:nvSpPr>
            <p:cNvPr id="45" name="rg_axisBullet_3_0">
              <a:extLst>
                <a:ext uri="{FF2B5EF4-FFF2-40B4-BE49-F238E27FC236}">
                  <a16:creationId xmlns:a16="http://schemas.microsoft.com/office/drawing/2014/main" id="{80DC1718-A959-424B-9E7B-0B4AC60E52B3}"/>
                </a:ext>
              </a:extLst>
            </p:cNvPr>
            <p:cNvSpPr txBox="1"/>
            <p:nvPr/>
          </p:nvSpPr>
          <p:spPr>
            <a:xfrm>
              <a:off x="647700" y="4622800"/>
              <a:ext cx="508000" cy="876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rm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CB731"/>
                  </a:solidFill>
                  <a:latin typeface="Roboto Light" panose="02000000000000000000"/>
                </a:rPr>
                <a:t>D.</a:t>
              </a:r>
            </a:p>
          </p:txBody>
        </p:sp>
        <p:sp>
          <p:nvSpPr>
            <p:cNvPr id="46" name="rg_axisLabel_0_0">
              <a:extLst>
                <a:ext uri="{FF2B5EF4-FFF2-40B4-BE49-F238E27FC236}">
                  <a16:creationId xmlns:a16="http://schemas.microsoft.com/office/drawing/2014/main" id="{11F95EBB-F5EC-479D-9FEB-16D0B65FCE33}"/>
                </a:ext>
              </a:extLst>
            </p:cNvPr>
            <p:cNvSpPr txBox="1"/>
            <p:nvPr/>
          </p:nvSpPr>
          <p:spPr>
            <a:xfrm>
              <a:off x="1231900" y="1765300"/>
              <a:ext cx="2311400" cy="876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rm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FFFFF"/>
                  </a:solidFill>
                  <a:latin typeface="Roboto Light" panose="02000000000000000000"/>
                </a:rPr>
                <a:t>Very well</a:t>
              </a:r>
            </a:p>
          </p:txBody>
        </p:sp>
        <p:sp>
          <p:nvSpPr>
            <p:cNvPr id="47" name="rg_axisLabel_1_0">
              <a:extLst>
                <a:ext uri="{FF2B5EF4-FFF2-40B4-BE49-F238E27FC236}">
                  <a16:creationId xmlns:a16="http://schemas.microsoft.com/office/drawing/2014/main" id="{BFC71D74-0853-440F-B639-ED1AC56CD264}"/>
                </a:ext>
              </a:extLst>
            </p:cNvPr>
            <p:cNvSpPr txBox="1"/>
            <p:nvPr/>
          </p:nvSpPr>
          <p:spPr>
            <a:xfrm>
              <a:off x="1231900" y="2717800"/>
              <a:ext cx="2311400" cy="876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rm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FFFFF"/>
                  </a:solidFill>
                  <a:latin typeface="Roboto Light" panose="02000000000000000000"/>
                </a:rPr>
                <a:t>Okay</a:t>
              </a:r>
            </a:p>
          </p:txBody>
        </p:sp>
        <p:sp>
          <p:nvSpPr>
            <p:cNvPr id="48" name="rg_axisLabel_2_0">
              <a:extLst>
                <a:ext uri="{FF2B5EF4-FFF2-40B4-BE49-F238E27FC236}">
                  <a16:creationId xmlns:a16="http://schemas.microsoft.com/office/drawing/2014/main" id="{0C466289-3AFE-461C-A33C-7D59613E1C13}"/>
                </a:ext>
              </a:extLst>
            </p:cNvPr>
            <p:cNvSpPr txBox="1"/>
            <p:nvPr/>
          </p:nvSpPr>
          <p:spPr>
            <a:xfrm>
              <a:off x="1231900" y="3670300"/>
              <a:ext cx="2311400" cy="876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rm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FFFFF"/>
                  </a:solidFill>
                  <a:latin typeface="Roboto Light" panose="02000000000000000000"/>
                </a:rPr>
                <a:t>Not so good</a:t>
              </a:r>
            </a:p>
          </p:txBody>
        </p:sp>
        <p:sp>
          <p:nvSpPr>
            <p:cNvPr id="49" name="rg_axisLabel_3_0">
              <a:extLst>
                <a:ext uri="{FF2B5EF4-FFF2-40B4-BE49-F238E27FC236}">
                  <a16:creationId xmlns:a16="http://schemas.microsoft.com/office/drawing/2014/main" id="{04D99BE2-DEFD-4DD7-BC1F-25709A58F146}"/>
                </a:ext>
              </a:extLst>
            </p:cNvPr>
            <p:cNvSpPr txBox="1"/>
            <p:nvPr/>
          </p:nvSpPr>
          <p:spPr>
            <a:xfrm>
              <a:off x="1231900" y="4622800"/>
              <a:ext cx="2311400" cy="876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rm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FFFFF"/>
                  </a:solidFill>
                  <a:latin typeface="Roboto Light" panose="02000000000000000000"/>
                </a:rPr>
                <a:t>Very bad</a:t>
              </a:r>
            </a:p>
          </p:txBody>
        </p:sp>
        <p:sp>
          <p:nvSpPr>
            <p:cNvPr id="51" name="rg_bar_0_0" hidden="1">
              <a:extLst>
                <a:ext uri="{FF2B5EF4-FFF2-40B4-BE49-F238E27FC236}">
                  <a16:creationId xmlns:a16="http://schemas.microsoft.com/office/drawing/2014/main" id="{B038DEDF-7B37-488A-91FB-E47F39960BB0}"/>
                </a:ext>
              </a:extLst>
            </p:cNvPr>
            <p:cNvSpPr txBox="1"/>
            <p:nvPr/>
          </p:nvSpPr>
          <p:spPr>
            <a:xfrm>
              <a:off x="3632200" y="2012950"/>
              <a:ext cx="1698625" cy="381000"/>
            </a:xfrm>
            <a:prstGeom prst="roundRect">
              <a:avLst/>
            </a:prstGeom>
            <a:solidFill>
              <a:srgbClr val="FFCF05"/>
            </a:solidFill>
          </p:spPr>
          <p:txBody>
            <a:bodyPr vert="horz" wrap="square" lIns="91440" tIns="45720" rIns="91440" bIns="45720" rtlCol="0" anchor="ctr" anchorCtr="0">
              <a:noAutofit/>
            </a:bodyPr>
            <a:lstStyle/>
            <a:p>
              <a:pPr algn="ctr">
                <a:buClr>
                  <a:srgbClr val="000000"/>
                </a:buClr>
              </a:pPr>
              <a:endParaRPr lang="nl-NL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2" name="rg_bar_1_0" hidden="1">
              <a:extLst>
                <a:ext uri="{FF2B5EF4-FFF2-40B4-BE49-F238E27FC236}">
                  <a16:creationId xmlns:a16="http://schemas.microsoft.com/office/drawing/2014/main" id="{3F3D7046-6CC0-452C-8BD2-EC0DB5C5819F}"/>
                </a:ext>
              </a:extLst>
            </p:cNvPr>
            <p:cNvSpPr txBox="1"/>
            <p:nvPr/>
          </p:nvSpPr>
          <p:spPr>
            <a:xfrm>
              <a:off x="3632200" y="2965450"/>
              <a:ext cx="3397250" cy="381000"/>
            </a:xfrm>
            <a:prstGeom prst="roundRect">
              <a:avLst/>
            </a:prstGeom>
            <a:solidFill>
              <a:srgbClr val="FFCF05"/>
            </a:solidFill>
          </p:spPr>
          <p:txBody>
            <a:bodyPr vert="horz" wrap="square" lIns="91440" tIns="45720" rIns="91440" bIns="45720" rtlCol="0" anchor="ctr" anchorCtr="0">
              <a:noAutofit/>
            </a:bodyPr>
            <a:lstStyle/>
            <a:p>
              <a:pPr algn="ctr">
                <a:buClr>
                  <a:srgbClr val="000000"/>
                </a:buClr>
              </a:pPr>
              <a:endParaRPr lang="nl-NL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3" name="rg_bar_2_0" hidden="1">
              <a:extLst>
                <a:ext uri="{FF2B5EF4-FFF2-40B4-BE49-F238E27FC236}">
                  <a16:creationId xmlns:a16="http://schemas.microsoft.com/office/drawing/2014/main" id="{2A078418-4451-41D0-9FAB-801C3743F3C1}"/>
                </a:ext>
              </a:extLst>
            </p:cNvPr>
            <p:cNvSpPr txBox="1"/>
            <p:nvPr/>
          </p:nvSpPr>
          <p:spPr>
            <a:xfrm>
              <a:off x="3632200" y="3917950"/>
              <a:ext cx="5095875" cy="381000"/>
            </a:xfrm>
            <a:prstGeom prst="roundRect">
              <a:avLst/>
            </a:prstGeom>
            <a:solidFill>
              <a:srgbClr val="FFCF05"/>
            </a:solidFill>
          </p:spPr>
          <p:txBody>
            <a:bodyPr vert="horz" wrap="square" lIns="91440" tIns="45720" rIns="91440" bIns="45720" rtlCol="0" anchor="ctr" anchorCtr="0">
              <a:noAutofit/>
            </a:bodyPr>
            <a:lstStyle/>
            <a:p>
              <a:pPr algn="ctr">
                <a:buClr>
                  <a:srgbClr val="000000"/>
                </a:buClr>
              </a:pPr>
              <a:endParaRPr lang="nl-NL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4" name="rg_bar_3_0" hidden="1">
              <a:extLst>
                <a:ext uri="{FF2B5EF4-FFF2-40B4-BE49-F238E27FC236}">
                  <a16:creationId xmlns:a16="http://schemas.microsoft.com/office/drawing/2014/main" id="{A917E54C-4E96-421C-8927-3D55B6A4DD56}"/>
                </a:ext>
              </a:extLst>
            </p:cNvPr>
            <p:cNvSpPr txBox="1"/>
            <p:nvPr/>
          </p:nvSpPr>
          <p:spPr>
            <a:xfrm>
              <a:off x="3632200" y="4870450"/>
              <a:ext cx="6794500" cy="381000"/>
            </a:xfrm>
            <a:prstGeom prst="roundRect">
              <a:avLst/>
            </a:prstGeom>
            <a:solidFill>
              <a:srgbClr val="FFCF05"/>
            </a:solidFill>
          </p:spPr>
          <p:txBody>
            <a:bodyPr vert="horz" wrap="square" lIns="91440" tIns="45720" rIns="91440" bIns="45720" rtlCol="0" anchor="ctr" anchorCtr="0">
              <a:noAutofit/>
            </a:bodyPr>
            <a:lstStyle/>
            <a:p>
              <a:pPr algn="ctr">
                <a:buClr>
                  <a:srgbClr val="000000"/>
                </a:buClr>
              </a:pPr>
              <a:endParaRPr lang="nl-NL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5" name="rg_barLabel_0_0">
              <a:extLst>
                <a:ext uri="{FF2B5EF4-FFF2-40B4-BE49-F238E27FC236}">
                  <a16:creationId xmlns:a16="http://schemas.microsoft.com/office/drawing/2014/main" id="{E80AAF04-75E0-416D-9071-B524D541B0ED}"/>
                </a:ext>
              </a:extLst>
            </p:cNvPr>
            <p:cNvSpPr txBox="1"/>
            <p:nvPr/>
          </p:nvSpPr>
          <p:spPr>
            <a:xfrm>
              <a:off x="3708400" y="1993900"/>
              <a:ext cx="1079500" cy="381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FFFFF"/>
                  </a:solidFill>
                  <a:latin typeface="Roboto Light" panose="02000000000000000000"/>
                </a:rPr>
                <a:t>0,0%</a:t>
              </a:r>
            </a:p>
          </p:txBody>
        </p:sp>
        <p:sp>
          <p:nvSpPr>
            <p:cNvPr id="56" name="rg_barLabel_1_0">
              <a:extLst>
                <a:ext uri="{FF2B5EF4-FFF2-40B4-BE49-F238E27FC236}">
                  <a16:creationId xmlns:a16="http://schemas.microsoft.com/office/drawing/2014/main" id="{1E400045-5920-4354-BC13-C5C08989596B}"/>
                </a:ext>
              </a:extLst>
            </p:cNvPr>
            <p:cNvSpPr txBox="1"/>
            <p:nvPr/>
          </p:nvSpPr>
          <p:spPr>
            <a:xfrm>
              <a:off x="3708400" y="2946400"/>
              <a:ext cx="1079500" cy="381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FFFFF"/>
                  </a:solidFill>
                  <a:latin typeface="Roboto Light" panose="02000000000000000000"/>
                </a:rPr>
                <a:t>0,0%</a:t>
              </a:r>
            </a:p>
          </p:txBody>
        </p:sp>
        <p:sp>
          <p:nvSpPr>
            <p:cNvPr id="57" name="rg_barLabel_2_0">
              <a:extLst>
                <a:ext uri="{FF2B5EF4-FFF2-40B4-BE49-F238E27FC236}">
                  <a16:creationId xmlns:a16="http://schemas.microsoft.com/office/drawing/2014/main" id="{F55BE81B-6973-4B78-9ED6-F313914C5B6F}"/>
                </a:ext>
              </a:extLst>
            </p:cNvPr>
            <p:cNvSpPr txBox="1"/>
            <p:nvPr/>
          </p:nvSpPr>
          <p:spPr>
            <a:xfrm>
              <a:off x="3708400" y="3898900"/>
              <a:ext cx="1079500" cy="381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FFFFF"/>
                  </a:solidFill>
                  <a:latin typeface="Roboto Light" panose="02000000000000000000"/>
                </a:rPr>
                <a:t>0,0%</a:t>
              </a:r>
            </a:p>
          </p:txBody>
        </p:sp>
        <p:sp>
          <p:nvSpPr>
            <p:cNvPr id="58" name="rg_barLabel_3_0">
              <a:extLst>
                <a:ext uri="{FF2B5EF4-FFF2-40B4-BE49-F238E27FC236}">
                  <a16:creationId xmlns:a16="http://schemas.microsoft.com/office/drawing/2014/main" id="{049A4710-48FA-4436-9B4A-FC843A32AE24}"/>
                </a:ext>
              </a:extLst>
            </p:cNvPr>
            <p:cNvSpPr txBox="1"/>
            <p:nvPr/>
          </p:nvSpPr>
          <p:spPr>
            <a:xfrm>
              <a:off x="3708400" y="4851400"/>
              <a:ext cx="1079500" cy="381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0"/>
                    </a:srgbClr>
                  </a:solidFill>
                </a14:hiddenFill>
              </a:ext>
            </a:extLst>
          </p:spPr>
          <p:txBody>
            <a:bodyPr vert="horz" wrap="square" lIns="91440" tIns="45720" rIns="91440" bIns="45720" rtlCol="0" anchor="ctr" anchorCtr="0">
              <a:noAutofit/>
            </a:bodyPr>
            <a:lstStyle/>
            <a:p>
              <a:pPr>
                <a:spcBef>
                  <a:spcPts val="2400"/>
                </a:spcBef>
                <a:spcAft>
                  <a:spcPts val="600"/>
                </a:spcAft>
                <a:buClr>
                  <a:srgbClr val="FCB731"/>
                </a:buClr>
              </a:pPr>
              <a:r>
                <a:rPr lang="nl-NL" sz="2000">
                  <a:solidFill>
                    <a:srgbClr val="FFFFFF"/>
                  </a:solidFill>
                  <a:latin typeface="Roboto Light" panose="02000000000000000000"/>
                </a:rPr>
                <a:t>0,0%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39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C058A4-68BC-412E-AF83-44FDAE6AB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858" y="5110423"/>
            <a:ext cx="10906061" cy="671540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100"/>
              <a:t>Mondeling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FC7D98-7B8B-402A-90FC-F027482F2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2" cy="4822479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8">
            <a:extLst>
              <a:ext uri="{FF2B5EF4-FFF2-40B4-BE49-F238E27FC236}">
                <a16:creationId xmlns:a16="http://schemas.microsoft.com/office/drawing/2014/main" id="{AD7356EA-285B-4E5D-8FEC-104659A4F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04562" y="640091"/>
            <a:ext cx="8182876" cy="388111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Afbeelding 6">
            <a:hlinkClick r:id="rId2"/>
            <a:extLst>
              <a:ext uri="{FF2B5EF4-FFF2-40B4-BE49-F238E27FC236}">
                <a16:creationId xmlns:a16="http://schemas.microsoft.com/office/drawing/2014/main" id="{A0FD744E-9EF9-422C-9FD6-3AD7F315F14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6747" r="-1" b="6747"/>
          <a:stretch/>
        </p:blipFill>
        <p:spPr>
          <a:xfrm>
            <a:off x="2170029" y="804672"/>
            <a:ext cx="7851943" cy="35546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411637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30CDAFC8721F45917E5D22C5CE39EC" ma:contentTypeVersion="34" ma:contentTypeDescription="Create a new document." ma:contentTypeScope="" ma:versionID="581cfba1f5bdae7bc218545f9bfcedb6">
  <xsd:schema xmlns:xsd="http://www.w3.org/2001/XMLSchema" xmlns:xs="http://www.w3.org/2001/XMLSchema" xmlns:p="http://schemas.microsoft.com/office/2006/metadata/properties" xmlns:ns3="b70bf3fa-3770-4057-8870-8b767cfc4449" xmlns:ns4="2c64c17f-bfc9-4a8b-a08c-cb5c4612b097" targetNamespace="http://schemas.microsoft.com/office/2006/metadata/properties" ma:root="true" ma:fieldsID="cfa50ddda2399e6e5f259eff4839b8c7" ns3:_="" ns4:_="">
    <xsd:import namespace="b70bf3fa-3770-4057-8870-8b767cfc4449"/>
    <xsd:import namespace="2c64c17f-bfc9-4a8b-a08c-cb5c4612b09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Math_Settings" minOccurs="0"/>
                <xsd:element ref="ns4:Distribution_Groups" minOccurs="0"/>
                <xsd:element ref="ns4:LMS_Mappings" minOccurs="0"/>
                <xsd:element ref="ns4:MediaServiceAutoKeyPoints" minOccurs="0"/>
                <xsd:element ref="ns4:MediaServiceKeyPoints" minOccurs="0"/>
                <xsd:element ref="ns4:Teams_Channel_Section_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0bf3fa-3770-4057-8870-8b767cfc444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4c17f-bfc9-4a8b-a08c-cb5c4612b0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NotebookType" ma:index="19" nillable="true" ma:displayName="Notebook Type" ma:internalName="NotebookType">
      <xsd:simpleType>
        <xsd:restriction base="dms:Text"/>
      </xsd:simpleType>
    </xsd:element>
    <xsd:element name="FolderType" ma:index="20" nillable="true" ma:displayName="Folder Type" ma:internalName="FolderType">
      <xsd:simpleType>
        <xsd:restriction base="dms:Text"/>
      </xsd:simpleType>
    </xsd:element>
    <xsd:element name="CultureName" ma:index="21" nillable="true" ma:displayName="Culture Name" ma:internalName="CultureName">
      <xsd:simpleType>
        <xsd:restriction base="dms:Text"/>
      </xsd:simpleType>
    </xsd:element>
    <xsd:element name="AppVersion" ma:index="22" nillable="true" ma:displayName="App Version" ma:internalName="AppVersion">
      <xsd:simpleType>
        <xsd:restriction base="dms:Text"/>
      </xsd:simpleType>
    </xsd:element>
    <xsd:element name="TeamsChannelId" ma:index="23" nillable="true" ma:displayName="Teams Channel Id" ma:internalName="TeamsChannelId">
      <xsd:simpleType>
        <xsd:restriction base="dms:Text"/>
      </xsd:simpleType>
    </xsd:element>
    <xsd:element name="Owner" ma:index="24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2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6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3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2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4" nillable="true" ma:displayName="Is Collaboration Space Locked" ma:internalName="Is_Collaboration_Space_Locked">
      <xsd:simpleType>
        <xsd:restriction base="dms:Boolean"/>
      </xsd:simpleType>
    </xsd:element>
    <xsd:element name="IsNotebookLocked" ma:index="35" nillable="true" ma:displayName="Is Notebook Locked" ma:internalName="IsNotebookLocked">
      <xsd:simpleType>
        <xsd:restriction base="dms:Boolean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Version xmlns="2c64c17f-bfc9-4a8b-a08c-cb5c4612b097" xsi:nil="true"/>
    <IsNotebookLocked xmlns="2c64c17f-bfc9-4a8b-a08c-cb5c4612b097" xsi:nil="true"/>
    <LMS_Mappings xmlns="2c64c17f-bfc9-4a8b-a08c-cb5c4612b097" xsi:nil="true"/>
    <FolderType xmlns="2c64c17f-bfc9-4a8b-a08c-cb5c4612b097" xsi:nil="true"/>
    <Owner xmlns="2c64c17f-bfc9-4a8b-a08c-cb5c4612b097">
      <UserInfo>
        <DisplayName/>
        <AccountId xsi:nil="true"/>
        <AccountType/>
      </UserInfo>
    </Owner>
    <Teachers xmlns="2c64c17f-bfc9-4a8b-a08c-cb5c4612b097">
      <UserInfo>
        <DisplayName/>
        <AccountId xsi:nil="true"/>
        <AccountType/>
      </UserInfo>
    </Teachers>
    <NotebookType xmlns="2c64c17f-bfc9-4a8b-a08c-cb5c4612b097" xsi:nil="true"/>
    <Students xmlns="2c64c17f-bfc9-4a8b-a08c-cb5c4612b097">
      <UserInfo>
        <DisplayName/>
        <AccountId xsi:nil="true"/>
        <AccountType/>
      </UserInfo>
    </Students>
    <Math_Settings xmlns="2c64c17f-bfc9-4a8b-a08c-cb5c4612b097" xsi:nil="true"/>
    <Teams_Channel_Section_Location xmlns="2c64c17f-bfc9-4a8b-a08c-cb5c4612b097" xsi:nil="true"/>
    <TeamsChannelId xmlns="2c64c17f-bfc9-4a8b-a08c-cb5c4612b097" xsi:nil="true"/>
    <Templates xmlns="2c64c17f-bfc9-4a8b-a08c-cb5c4612b097" xsi:nil="true"/>
    <Self_Registration_Enabled xmlns="2c64c17f-bfc9-4a8b-a08c-cb5c4612b097" xsi:nil="true"/>
    <Is_Collaboration_Space_Locked xmlns="2c64c17f-bfc9-4a8b-a08c-cb5c4612b097" xsi:nil="true"/>
    <Invited_Teachers xmlns="2c64c17f-bfc9-4a8b-a08c-cb5c4612b097" xsi:nil="true"/>
    <Student_Groups xmlns="2c64c17f-bfc9-4a8b-a08c-cb5c4612b097">
      <UserInfo>
        <DisplayName/>
        <AccountId xsi:nil="true"/>
        <AccountType/>
      </UserInfo>
    </Student_Groups>
    <DefaultSectionNames xmlns="2c64c17f-bfc9-4a8b-a08c-cb5c4612b097" xsi:nil="true"/>
    <Invited_Students xmlns="2c64c17f-bfc9-4a8b-a08c-cb5c4612b097" xsi:nil="true"/>
    <CultureName xmlns="2c64c17f-bfc9-4a8b-a08c-cb5c4612b097" xsi:nil="true"/>
    <Distribution_Groups xmlns="2c64c17f-bfc9-4a8b-a08c-cb5c4612b097" xsi:nil="true"/>
    <Has_Teacher_Only_SectionGroup xmlns="2c64c17f-bfc9-4a8b-a08c-cb5c4612b097" xsi:nil="true"/>
  </documentManagement>
</p:properties>
</file>

<file path=customXml/itemProps1.xml><?xml version="1.0" encoding="utf-8"?>
<ds:datastoreItem xmlns:ds="http://schemas.openxmlformats.org/officeDocument/2006/customXml" ds:itemID="{81D39ED3-A11F-4D8E-A557-52531035D8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0bf3fa-3770-4057-8870-8b767cfc4449"/>
    <ds:schemaRef ds:uri="2c64c17f-bfc9-4a8b-a08c-cb5c4612b0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DF1240-006C-45DC-BC04-7FFB563FEB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5D9DF9-D496-4638-9AC9-E8874D9F1ED6}">
  <ds:schemaRefs>
    <ds:schemaRef ds:uri="b70bf3fa-3770-4057-8870-8b767cfc4449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2c64c17f-bfc9-4a8b-a08c-cb5c4612b097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</TotalTime>
  <Words>325</Words>
  <Application>Microsoft Office PowerPoint</Application>
  <PresentationFormat>Breedbeeld</PresentationFormat>
  <Paragraphs>58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Roboto</vt:lpstr>
      <vt:lpstr>Roboto Light</vt:lpstr>
      <vt:lpstr>Roboto Medium</vt:lpstr>
      <vt:lpstr>Roboto Slab</vt:lpstr>
      <vt:lpstr>Office Theme</vt:lpstr>
      <vt:lpstr>Welcome back to school!</vt:lpstr>
      <vt:lpstr>U kunt nu uw berichten insturen</vt:lpstr>
      <vt:lpstr>Describe in 1 word how you feel about getting back to school</vt:lpstr>
      <vt:lpstr>How did you do during the online lessons?</vt:lpstr>
      <vt:lpstr>How did you do during the online lessons?</vt:lpstr>
      <vt:lpstr>Mondeling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Martine van Winkel</cp:lastModifiedBy>
  <cp:revision>37</cp:revision>
  <dcterms:created xsi:type="dcterms:W3CDTF">2018-11-23T14:54:29Z</dcterms:created>
  <dcterms:modified xsi:type="dcterms:W3CDTF">2021-02-28T09:21:32Z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0x010100E530CDAFC8721F45917E5D22C5CE39EC</vt:lpwstr>
  </property>
</Properties>
</file>