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7" r:id="rId4"/>
    <p:sldId id="261" r:id="rId5"/>
    <p:sldId id="259" r:id="rId6"/>
    <p:sldId id="258" r:id="rId7"/>
    <p:sldId id="264" r:id="rId8"/>
    <p:sldId id="265" r:id="rId9"/>
    <p:sldId id="263" r:id="rId10"/>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17" name="Ond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het opmaakprofiel van de modelondertitel te bewerken</a:t>
            </a:r>
            <a:endParaRPr kumimoji="0" lang="en-US"/>
          </a:p>
        </p:txBody>
      </p:sp>
      <p:sp>
        <p:nvSpPr>
          <p:cNvPr id="30" name="Tijdelijke aanduiding voor datum 29"/>
          <p:cNvSpPr>
            <a:spLocks noGrp="1"/>
          </p:cNvSpPr>
          <p:nvPr>
            <p:ph type="dt" sz="half" idx="10"/>
          </p:nvPr>
        </p:nvSpPr>
        <p:spPr/>
        <p:txBody>
          <a:bodyPr/>
          <a:lstStyle/>
          <a:p>
            <a:fld id="{1EDD2A97-8904-4E5C-AE97-7F71F80188AB}" type="datetimeFigureOut">
              <a:rPr lang="nl-NL" smtClean="0"/>
              <a:t>19-8-2012</a:t>
            </a:fld>
            <a:endParaRPr lang="nl-NL"/>
          </a:p>
        </p:txBody>
      </p:sp>
      <p:sp>
        <p:nvSpPr>
          <p:cNvPr id="19" name="Tijdelijke aanduiding voor voettekst 18"/>
          <p:cNvSpPr>
            <a:spLocks noGrp="1"/>
          </p:cNvSpPr>
          <p:nvPr>
            <p:ph type="ftr" sz="quarter" idx="11"/>
          </p:nvPr>
        </p:nvSpPr>
        <p:spPr/>
        <p:txBody>
          <a:bodyPr/>
          <a:lstStyle/>
          <a:p>
            <a:endParaRPr lang="nl-NL"/>
          </a:p>
        </p:txBody>
      </p:sp>
      <p:sp>
        <p:nvSpPr>
          <p:cNvPr id="27" name="Tijdelijke aanduiding voor dianummer 26"/>
          <p:cNvSpPr>
            <a:spLocks noGrp="1"/>
          </p:cNvSpPr>
          <p:nvPr>
            <p:ph type="sldNum" sz="quarter" idx="12"/>
          </p:nvPr>
        </p:nvSpPr>
        <p:spPr/>
        <p:txBody>
          <a:bodyPr/>
          <a:lstStyle/>
          <a:p>
            <a:fld id="{7DCD8F9B-9F6B-49B5-9D97-E92A10B8D543}"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EDD2A97-8904-4E5C-AE97-7F71F80188AB}" type="datetimeFigureOut">
              <a:rPr lang="nl-NL" smtClean="0"/>
              <a:t>19-8-2012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914401"/>
            <a:ext cx="2057400" cy="5211763"/>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914401"/>
            <a:ext cx="6019800" cy="5211763"/>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EDD2A97-8904-4E5C-AE97-7F71F80188AB}" type="datetimeFigureOut">
              <a:rPr lang="nl-NL" smtClean="0"/>
              <a:t>19-8-2012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inhoud 2"/>
          <p:cNvSpPr>
            <a:spLocks noGrp="1"/>
          </p:cNvSpPr>
          <p:nvPr>
            <p:ph idx="1"/>
          </p:nvPr>
        </p:nvSpPr>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EDD2A97-8904-4E5C-AE97-7F71F80188AB}" type="datetimeFigureOut">
              <a:rPr lang="nl-NL" smtClean="0"/>
              <a:t>19-8-2012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p>
            <a:fld id="{1EDD2A97-8904-4E5C-AE97-7F71F80188AB}" type="datetimeFigureOut">
              <a:rPr lang="nl-NL" smtClean="0"/>
              <a:t>19-8-2012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1EDD2A97-8904-4E5C-AE97-7F71F80188AB}" type="datetimeFigureOut">
              <a:rPr lang="nl-NL" smtClean="0"/>
              <a:t>19-8-2012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DCD8F9B-9F6B-49B5-9D97-E92A10B8D543}"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Tijdelijke aanduiding voor datum 6"/>
          <p:cNvSpPr>
            <a:spLocks noGrp="1"/>
          </p:cNvSpPr>
          <p:nvPr>
            <p:ph type="dt" sz="half" idx="10"/>
          </p:nvPr>
        </p:nvSpPr>
        <p:spPr/>
        <p:txBody>
          <a:bodyPr/>
          <a:lstStyle/>
          <a:p>
            <a:fld id="{1EDD2A97-8904-4E5C-AE97-7F71F80188AB}" type="datetimeFigureOut">
              <a:rPr lang="nl-NL" smtClean="0"/>
              <a:t>19-8-2012</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DCD8F9B-9F6B-49B5-9D97-E92A10B8D543}"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p>
            <a:fld id="{1EDD2A97-8904-4E5C-AE97-7F71F80188AB}" type="datetimeFigureOut">
              <a:rPr lang="nl-NL" smtClean="0"/>
              <a:t>19-8-2012</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DCD8F9B-9F6B-49B5-9D97-E92A10B8D543}"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EDD2A97-8904-4E5C-AE97-7F71F80188AB}" type="datetimeFigureOut">
              <a:rPr lang="nl-NL" smtClean="0"/>
              <a:t>19-8-2012</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DCD8F9B-9F6B-49B5-9D97-E92A10B8D543}"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nl-NL" smtClean="0"/>
              <a:t>Klik om de modelstijlen te bewerken</a:t>
            </a:r>
          </a:p>
        </p:txBody>
      </p:sp>
      <p:sp>
        <p:nvSpPr>
          <p:cNvPr id="4" name="Tijdelijke aanduiding voor inhoud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1EDD2A97-8904-4E5C-AE97-7F71F80188AB}" type="datetimeFigureOut">
              <a:rPr lang="nl-NL" smtClean="0"/>
              <a:t>19-8-2012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DCD8F9B-9F6B-49B5-9D97-E92A10B8D543}"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hthoek met één afgeknipte en afgeronde hoek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hthoekige driehoe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nl-NL" smtClean="0"/>
              <a:t>Klik om de stijl te bewerken</a:t>
            </a:r>
            <a:endParaRPr kumimoji="0" lang="en-US"/>
          </a:p>
        </p:txBody>
      </p:sp>
      <p:sp>
        <p:nvSpPr>
          <p:cNvPr id="4" name="Tijdelijke aanduiding voor teks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p:txBody>
          <a:bodyPr/>
          <a:lstStyle/>
          <a:p>
            <a:fld id="{1EDD2A97-8904-4E5C-AE97-7F71F80188AB}" type="datetimeFigureOut">
              <a:rPr lang="nl-NL" smtClean="0"/>
              <a:t>19-8-2012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a:xfrm>
            <a:off x="8077200" y="6356350"/>
            <a:ext cx="609600" cy="365125"/>
          </a:xfrm>
        </p:spPr>
        <p:txBody>
          <a:bodyPr/>
          <a:lstStyle/>
          <a:p>
            <a:fld id="{7DCD8F9B-9F6B-49B5-9D97-E92A10B8D543}" type="slidenum">
              <a:rPr lang="nl-NL" smtClean="0"/>
              <a:t>‹nr.›</a:t>
            </a:fld>
            <a:endParaRPr lang="nl-NL"/>
          </a:p>
        </p:txBody>
      </p:sp>
      <p:sp>
        <p:nvSpPr>
          <p:cNvPr id="3" name="Tijdelijke aanduiding voor afbeelding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nl-NL" smtClean="0"/>
              <a:t>Klik op het pictogram als u een afbeelding wilt toevoegen</a:t>
            </a:r>
            <a:endParaRPr kumimoji="0" lang="en-US" dirty="0"/>
          </a:p>
        </p:txBody>
      </p:sp>
      <p:sp>
        <p:nvSpPr>
          <p:cNvPr id="10" name="Vrije v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rije v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Vrije v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rije v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jdelijke aanduiding voor titel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nl-NL" smtClean="0"/>
              <a:t>Klik om de stijl te bewerken</a:t>
            </a:r>
            <a:endParaRPr kumimoji="0" lang="en-US"/>
          </a:p>
        </p:txBody>
      </p:sp>
      <p:sp>
        <p:nvSpPr>
          <p:cNvPr id="30" name="Tijdelijke aanduiding voor teks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0" name="Tijdelijke aanduiding voor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EDD2A97-8904-4E5C-AE97-7F71F80188AB}" type="datetimeFigureOut">
              <a:rPr lang="nl-NL" smtClean="0"/>
              <a:t>19-8-2012</a:t>
            </a:fld>
            <a:endParaRPr lang="nl-NL"/>
          </a:p>
        </p:txBody>
      </p:sp>
      <p:sp>
        <p:nvSpPr>
          <p:cNvPr id="22" name="Tijdelijke aanduiding voor voettekst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nl-NL"/>
          </a:p>
        </p:txBody>
      </p:sp>
      <p:sp>
        <p:nvSpPr>
          <p:cNvPr id="18" name="Tijdelijke aanduiding voor dianumm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DCD8F9B-9F6B-49B5-9D97-E92A10B8D543}" type="slidenum">
              <a:rPr lang="nl-NL" smtClean="0"/>
              <a:t>‹nr.›</a:t>
            </a:fld>
            <a:endParaRPr lang="nl-NL"/>
          </a:p>
        </p:txBody>
      </p:sp>
      <p:grpSp>
        <p:nvGrpSpPr>
          <p:cNvPr id="2" name="Groep 1"/>
          <p:cNvGrpSpPr/>
          <p:nvPr/>
        </p:nvGrpSpPr>
        <p:grpSpPr>
          <a:xfrm>
            <a:off x="-19017" y="202408"/>
            <a:ext cx="9180548" cy="649224"/>
            <a:chOff x="-19045" y="216550"/>
            <a:chExt cx="9180548" cy="649224"/>
          </a:xfrm>
        </p:grpSpPr>
        <p:sp>
          <p:nvSpPr>
            <p:cNvPr id="12" name="Vrije v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rije v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chooltv.nl/beeldbank/clip/20021104_seksuelevoorlichting04" TargetMode="External"/><Relationship Id="rId7" Type="http://schemas.openxmlformats.org/officeDocument/2006/relationships/hyperlink" Target="http://www.schooltv.nl/beeldbank/clippopup/20050209_animsperma01" TargetMode="External"/><Relationship Id="rId2" Type="http://schemas.openxmlformats.org/officeDocument/2006/relationships/hyperlink" Target="http://www.schooltv.nl/beeldbank/clip/20111117_puberteit01" TargetMode="External"/><Relationship Id="rId1" Type="http://schemas.openxmlformats.org/officeDocument/2006/relationships/slideLayout" Target="../slideLayouts/slideLayout2.xml"/><Relationship Id="rId6" Type="http://schemas.openxmlformats.org/officeDocument/2006/relationships/hyperlink" Target="http://www.schooltv.nl/beeldbank/clip/20021104_seksuelevoorlichting07" TargetMode="External"/><Relationship Id="rId5" Type="http://schemas.openxmlformats.org/officeDocument/2006/relationships/hyperlink" Target="http://www.schooltv.nl/beeldbank/clip/20050209_maandverb01" TargetMode="External"/><Relationship Id="rId4" Type="http://schemas.openxmlformats.org/officeDocument/2006/relationships/hyperlink" Target="http://www.schooltv.nl/beeldbank/clip/20021104_seksuelevoorlichting02"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Adolescentie periode</a:t>
            </a:r>
            <a:endParaRPr lang="nl-NL" dirty="0"/>
          </a:p>
        </p:txBody>
      </p:sp>
      <p:sp>
        <p:nvSpPr>
          <p:cNvPr id="3" name="Ondertitel 2"/>
          <p:cNvSpPr>
            <a:spLocks noGrp="1"/>
          </p:cNvSpPr>
          <p:nvPr>
            <p:ph type="subTitle" idx="1"/>
          </p:nvPr>
        </p:nvSpPr>
        <p:spPr/>
        <p:txBody>
          <a:bodyPr/>
          <a:lstStyle/>
          <a:p>
            <a:r>
              <a:rPr lang="nl-NL" dirty="0" smtClean="0"/>
              <a:t>Van kind naar jongvolwassene. </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8229600" cy="866360"/>
          </a:xfrm>
        </p:spPr>
        <p:txBody>
          <a:bodyPr>
            <a:normAutofit/>
          </a:bodyPr>
          <a:lstStyle/>
          <a:p>
            <a:r>
              <a:rPr lang="nl-NL" dirty="0" smtClean="0"/>
              <a:t>Adolescentieperiode</a:t>
            </a:r>
            <a:endParaRPr lang="nl-NL" dirty="0"/>
          </a:p>
        </p:txBody>
      </p:sp>
      <p:sp>
        <p:nvSpPr>
          <p:cNvPr id="3" name="Tijdelijke aanduiding voor inhoud 2"/>
          <p:cNvSpPr>
            <a:spLocks noGrp="1"/>
          </p:cNvSpPr>
          <p:nvPr>
            <p:ph idx="1"/>
          </p:nvPr>
        </p:nvSpPr>
        <p:spPr>
          <a:xfrm>
            <a:off x="467544" y="1124744"/>
            <a:ext cx="8352928" cy="5328592"/>
          </a:xfrm>
        </p:spPr>
        <p:txBody>
          <a:bodyPr>
            <a:normAutofit/>
          </a:bodyPr>
          <a:lstStyle/>
          <a:p>
            <a:r>
              <a:rPr lang="nl-NL" dirty="0" smtClean="0"/>
              <a:t>Tijdens de adolescentie (waaronder meestal de periode tussen 10 en 21 jaar wordt verstaan) ontwikkelen kinderen zich tot jongvolwassenen. Ze worden in maatschappelijk en lichamelijk opzicht volwassen. Ze worden in deze periode geslachtsrijp en sociaal onafhankelijk. De adolescent wordt zich steeds meer bewust van wie hij of zij is en leert vertrouwensrelaties aan te gaan met mensen buiten het gezin.</a:t>
            </a:r>
          </a:p>
          <a:p>
            <a:endParaRPr lang="nl-NL" dirty="0" smtClean="0"/>
          </a:p>
          <a:p>
            <a:r>
              <a:rPr lang="nl-NL" dirty="0" smtClean="0"/>
              <a:t>Eerste periode noemt men de pubertijd.</a:t>
            </a:r>
          </a:p>
          <a:p>
            <a:endParaRPr lang="nl-NL" dirty="0" smtClean="0"/>
          </a:p>
          <a:p>
            <a:r>
              <a:rPr lang="nl-NL" dirty="0" smtClean="0"/>
              <a:t>In de pubertijd veranderd er lichamelijk erg veel.</a:t>
            </a:r>
          </a:p>
          <a:p>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722344"/>
          </a:xfrm>
        </p:spPr>
        <p:txBody>
          <a:bodyPr>
            <a:normAutofit fontScale="90000"/>
          </a:bodyPr>
          <a:lstStyle/>
          <a:p>
            <a:r>
              <a:rPr lang="nl-NL" dirty="0" smtClean="0"/>
              <a:t>Wat veranderd er aan je lichaam</a:t>
            </a:r>
            <a:endParaRPr lang="nl-NL" dirty="0"/>
          </a:p>
        </p:txBody>
      </p:sp>
      <p:sp>
        <p:nvSpPr>
          <p:cNvPr id="4" name="Tijdelijke aanduiding voor tekst 3"/>
          <p:cNvSpPr>
            <a:spLocks noGrp="1"/>
          </p:cNvSpPr>
          <p:nvPr>
            <p:ph type="body" idx="1"/>
          </p:nvPr>
        </p:nvSpPr>
        <p:spPr>
          <a:xfrm>
            <a:off x="467544" y="1196752"/>
            <a:ext cx="4040188" cy="659352"/>
          </a:xfrm>
        </p:spPr>
        <p:txBody>
          <a:bodyPr/>
          <a:lstStyle/>
          <a:p>
            <a:pPr algn="ctr"/>
            <a:r>
              <a:rPr lang="nl-NL" dirty="0" smtClean="0"/>
              <a:t>Jongen</a:t>
            </a:r>
            <a:endParaRPr lang="nl-NL" dirty="0"/>
          </a:p>
        </p:txBody>
      </p:sp>
      <p:sp>
        <p:nvSpPr>
          <p:cNvPr id="6" name="Tijdelijke aanduiding voor tekst 5"/>
          <p:cNvSpPr>
            <a:spLocks noGrp="1"/>
          </p:cNvSpPr>
          <p:nvPr>
            <p:ph type="body" sz="half" idx="3"/>
          </p:nvPr>
        </p:nvSpPr>
        <p:spPr>
          <a:xfrm>
            <a:off x="4644008" y="1196752"/>
            <a:ext cx="4041775" cy="654843"/>
          </a:xfrm>
        </p:spPr>
        <p:txBody>
          <a:bodyPr/>
          <a:lstStyle/>
          <a:p>
            <a:pPr algn="ctr"/>
            <a:r>
              <a:rPr lang="nl-NL" dirty="0" smtClean="0"/>
              <a:t>Meisje</a:t>
            </a:r>
            <a:endParaRPr lang="nl-NL" dirty="0"/>
          </a:p>
        </p:txBody>
      </p:sp>
      <p:sp>
        <p:nvSpPr>
          <p:cNvPr id="5" name="Tijdelijke aanduiding voor inhoud 4"/>
          <p:cNvSpPr>
            <a:spLocks noGrp="1"/>
          </p:cNvSpPr>
          <p:nvPr>
            <p:ph sz="quarter" idx="2"/>
          </p:nvPr>
        </p:nvSpPr>
        <p:spPr>
          <a:xfrm>
            <a:off x="457200" y="1844824"/>
            <a:ext cx="4040188" cy="4515496"/>
          </a:xfrm>
        </p:spPr>
        <p:txBody>
          <a:bodyPr/>
          <a:lstStyle/>
          <a:p>
            <a:endParaRPr lang="nl-NL" dirty="0"/>
          </a:p>
        </p:txBody>
      </p:sp>
      <p:sp>
        <p:nvSpPr>
          <p:cNvPr id="7" name="Tijdelijke aanduiding voor inhoud 6"/>
          <p:cNvSpPr>
            <a:spLocks noGrp="1"/>
          </p:cNvSpPr>
          <p:nvPr>
            <p:ph sz="quarter" idx="4"/>
          </p:nvPr>
        </p:nvSpPr>
        <p:spPr>
          <a:xfrm>
            <a:off x="4645025" y="1844824"/>
            <a:ext cx="4041775" cy="4515496"/>
          </a:xfrm>
        </p:spPr>
        <p:txBody>
          <a:bodyPr/>
          <a:lstStyle/>
          <a:p>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722344"/>
          </a:xfrm>
        </p:spPr>
        <p:txBody>
          <a:bodyPr>
            <a:normAutofit fontScale="90000"/>
          </a:bodyPr>
          <a:lstStyle/>
          <a:p>
            <a:r>
              <a:rPr lang="nl-NL" dirty="0" smtClean="0"/>
              <a:t>Wat veranderd er aan je lichaam</a:t>
            </a:r>
            <a:endParaRPr lang="nl-NL" dirty="0"/>
          </a:p>
        </p:txBody>
      </p:sp>
      <p:sp>
        <p:nvSpPr>
          <p:cNvPr id="4" name="Tijdelijke aanduiding voor tekst 3"/>
          <p:cNvSpPr>
            <a:spLocks noGrp="1"/>
          </p:cNvSpPr>
          <p:nvPr>
            <p:ph type="body" idx="1"/>
          </p:nvPr>
        </p:nvSpPr>
        <p:spPr>
          <a:xfrm>
            <a:off x="467544" y="1196752"/>
            <a:ext cx="4040188" cy="659352"/>
          </a:xfrm>
        </p:spPr>
        <p:txBody>
          <a:bodyPr/>
          <a:lstStyle/>
          <a:p>
            <a:pPr algn="ctr"/>
            <a:r>
              <a:rPr lang="nl-NL" dirty="0" smtClean="0"/>
              <a:t>Jongen</a:t>
            </a:r>
            <a:endParaRPr lang="nl-NL" dirty="0"/>
          </a:p>
        </p:txBody>
      </p:sp>
      <p:sp>
        <p:nvSpPr>
          <p:cNvPr id="6" name="Tijdelijke aanduiding voor tekst 5"/>
          <p:cNvSpPr>
            <a:spLocks noGrp="1"/>
          </p:cNvSpPr>
          <p:nvPr>
            <p:ph type="body" sz="half" idx="3"/>
          </p:nvPr>
        </p:nvSpPr>
        <p:spPr>
          <a:xfrm>
            <a:off x="4644008" y="1196752"/>
            <a:ext cx="4041775" cy="654843"/>
          </a:xfrm>
        </p:spPr>
        <p:txBody>
          <a:bodyPr/>
          <a:lstStyle/>
          <a:p>
            <a:pPr algn="ctr"/>
            <a:r>
              <a:rPr lang="nl-NL" dirty="0" smtClean="0"/>
              <a:t>Meisje</a:t>
            </a:r>
            <a:endParaRPr lang="nl-NL" dirty="0"/>
          </a:p>
        </p:txBody>
      </p:sp>
      <p:graphicFrame>
        <p:nvGraphicFramePr>
          <p:cNvPr id="8" name="Tijdelijke aanduiding voor inhoud 7"/>
          <p:cNvGraphicFramePr>
            <a:graphicFrameLocks noGrp="1"/>
          </p:cNvGraphicFramePr>
          <p:nvPr>
            <p:ph sz="quarter" idx="2"/>
          </p:nvPr>
        </p:nvGraphicFramePr>
        <p:xfrm>
          <a:off x="457200" y="1844675"/>
          <a:ext cx="4040188" cy="4754880"/>
        </p:xfrm>
        <a:graphic>
          <a:graphicData uri="http://schemas.openxmlformats.org/drawingml/2006/table">
            <a:tbl>
              <a:tblPr firstRow="1" bandRow="1">
                <a:tableStyleId>{5C22544A-7EE6-4342-B048-85BDC9FD1C3A}</a:tableStyleId>
              </a:tblPr>
              <a:tblGrid>
                <a:gridCol w="3394720"/>
                <a:gridCol w="645468"/>
              </a:tblGrid>
              <a:tr h="370840">
                <a:tc>
                  <a:txBody>
                    <a:bodyPr/>
                    <a:lstStyle/>
                    <a:p>
                      <a:r>
                        <a:rPr lang="nl-NL" sz="1800" dirty="0" smtClean="0">
                          <a:solidFill>
                            <a:schemeClr val="bg1"/>
                          </a:solidFill>
                        </a:rPr>
                        <a:t>Sterke groeispurt</a:t>
                      </a:r>
                    </a:p>
                    <a:p>
                      <a:endParaRPr lang="nl-NL" sz="1800" dirty="0" smtClean="0">
                        <a:solidFill>
                          <a:schemeClr val="bg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smtClean="0"/>
                        <a:t>Groei schaamhaar</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Groei okselhaar </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Penis wordt langer</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Haargroei op het gezicht</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Baard in de keel</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dirty="0" smtClean="0"/>
                        <a:t>Groei van balzak en zaadballen</a:t>
                      </a:r>
                    </a:p>
                    <a:p>
                      <a:endParaRPr lang="nl-NL" sz="1800" b="1"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bl>
          </a:graphicData>
        </a:graphic>
      </p:graphicFrame>
      <p:sp>
        <p:nvSpPr>
          <p:cNvPr id="7" name="Tijdelijke aanduiding voor inhoud 6"/>
          <p:cNvSpPr>
            <a:spLocks noGrp="1"/>
          </p:cNvSpPr>
          <p:nvPr>
            <p:ph sz="quarter" idx="4"/>
          </p:nvPr>
        </p:nvSpPr>
        <p:spPr>
          <a:xfrm>
            <a:off x="4645025" y="1844824"/>
            <a:ext cx="4041775" cy="4515496"/>
          </a:xfrm>
        </p:spPr>
        <p:txBody>
          <a:bodyPr/>
          <a:lstStyle/>
          <a:p>
            <a:pPr fontAlgn="t"/>
            <a:endParaRPr lang="nl-NL" b="1" dirty="0" smtClean="0"/>
          </a:p>
          <a:p>
            <a:pPr fontAlgn="t"/>
            <a:endParaRPr lang="nl-NL" b="1"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endParaRPr lang="nl-NL" dirty="0"/>
          </a:p>
        </p:txBody>
      </p:sp>
      <p:graphicFrame>
        <p:nvGraphicFramePr>
          <p:cNvPr id="9" name="Tabel 8"/>
          <p:cNvGraphicFramePr>
            <a:graphicFrameLocks noGrp="1"/>
          </p:cNvGraphicFramePr>
          <p:nvPr/>
        </p:nvGraphicFramePr>
        <p:xfrm>
          <a:off x="4716016" y="1844824"/>
          <a:ext cx="4040188" cy="4754880"/>
        </p:xfrm>
        <a:graphic>
          <a:graphicData uri="http://schemas.openxmlformats.org/drawingml/2006/table">
            <a:tbl>
              <a:tblPr firstRow="1" bandRow="1">
                <a:tableStyleId>{5C22544A-7EE6-4342-B048-85BDC9FD1C3A}</a:tableStyleId>
              </a:tblPr>
              <a:tblGrid>
                <a:gridCol w="3394720"/>
                <a:gridCol w="645468"/>
              </a:tblGrid>
              <a:tr h="370840">
                <a:tc>
                  <a:txBody>
                    <a:bodyPr/>
                    <a:lstStyle/>
                    <a:p>
                      <a:r>
                        <a:rPr lang="nl-NL" sz="1800" b="1" dirty="0" smtClean="0">
                          <a:solidFill>
                            <a:schemeClr val="bg1"/>
                          </a:solidFill>
                        </a:rPr>
                        <a:t>Sterke groeispurt</a:t>
                      </a:r>
                    </a:p>
                    <a:p>
                      <a:endParaRPr lang="nl-NL" sz="1800" b="1" dirty="0" smtClean="0">
                        <a:solidFill>
                          <a:schemeClr val="bg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Groei schaamhaar</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Groei okselhaar </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Beginnende borstgroei</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Volwassen borstgrootte</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Eerste menstruatie</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dirty="0" smtClean="0"/>
                        <a:t>Verandering van lichaamsvorm</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nodeType="clickEffect">
                                  <p:stCondLst>
                                    <p:cond delay="0"/>
                                  </p:stCondLst>
                                  <p:childTnLst>
                                    <p:anim calcmode="lin" valueType="num">
                                      <p:cBhvr additive="base">
                                        <p:cTn id="18" dur="500"/>
                                        <p:tgtEl>
                                          <p:spTgt spid="8"/>
                                        </p:tgtEl>
                                        <p:attrNameLst>
                                          <p:attrName>ppt_x</p:attrName>
                                        </p:attrNameLst>
                                      </p:cBhvr>
                                      <p:tavLst>
                                        <p:tav tm="0">
                                          <p:val>
                                            <p:strVal val="ppt_x"/>
                                          </p:val>
                                        </p:tav>
                                        <p:tav tm="100000">
                                          <p:val>
                                            <p:strVal val="ppt_x"/>
                                          </p:val>
                                        </p:tav>
                                      </p:tavLst>
                                    </p:anim>
                                    <p:anim calcmode="lin" valueType="num">
                                      <p:cBhvr additive="base">
                                        <p:cTn id="19" dur="500"/>
                                        <p:tgtEl>
                                          <p:spTgt spid="8"/>
                                        </p:tgtEl>
                                        <p:attrNameLst>
                                          <p:attrName>ppt_y</p:attrName>
                                        </p:attrNameLst>
                                      </p:cBhvr>
                                      <p:tavLst>
                                        <p:tav tm="0">
                                          <p:val>
                                            <p:strVal val="ppt_y"/>
                                          </p:val>
                                        </p:tav>
                                        <p:tav tm="100000">
                                          <p:val>
                                            <p:strVal val="1+ppt_h/2"/>
                                          </p:val>
                                        </p:tav>
                                      </p:tavLst>
                                    </p:anim>
                                    <p:set>
                                      <p:cBhvr>
                                        <p:cTn id="20" dur="1" fill="hold">
                                          <p:stCondLst>
                                            <p:cond delay="499"/>
                                          </p:stCondLst>
                                        </p:cTn>
                                        <p:tgtEl>
                                          <p:spTgt spid="8"/>
                                        </p:tgtEl>
                                        <p:attrNameLst>
                                          <p:attrName>style.visibility</p:attrName>
                                        </p:attrNameLst>
                                      </p:cBhvr>
                                      <p:to>
                                        <p:strVal val="hidden"/>
                                      </p:to>
                                    </p:set>
                                  </p:childTnLst>
                                </p:cTn>
                              </p:par>
                              <p:par>
                                <p:cTn id="21" presetID="2" presetClass="exit" presetSubtype="4" fill="hold" grpId="1" nodeType="withEffect">
                                  <p:stCondLst>
                                    <p:cond delay="0"/>
                                  </p:stCondLst>
                                  <p:childTnLst>
                                    <p:anim calcmode="lin" valueType="num">
                                      <p:cBhvr additive="base">
                                        <p:cTn id="22" dur="500"/>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3" dur="500"/>
                                        <p:tgtEl>
                                          <p:spTgt spid="4">
                                            <p:txEl>
                                              <p:pRg st="0" end="0"/>
                                            </p:txEl>
                                          </p:spTgt>
                                        </p:tgtEl>
                                        <p:attrNameLst>
                                          <p:attrName>ppt_y</p:attrName>
                                        </p:attrNameLst>
                                      </p:cBhvr>
                                      <p:tavLst>
                                        <p:tav tm="0">
                                          <p:val>
                                            <p:strVal val="ppt_y"/>
                                          </p:val>
                                        </p:tav>
                                        <p:tav tm="100000">
                                          <p:val>
                                            <p:strVal val="1+ppt_h/2"/>
                                          </p:val>
                                        </p:tav>
                                      </p:tavLst>
                                    </p:anim>
                                    <p:set>
                                      <p:cBhvr>
                                        <p:cTn id="24" dur="1" fill="hold">
                                          <p:stCondLst>
                                            <p:cond delay="499"/>
                                          </p:stCondLst>
                                        </p:cTn>
                                        <p:tgtEl>
                                          <p:spTgt spid="4">
                                            <p:txEl>
                                              <p:pRg st="0" end="0"/>
                                            </p:txEl>
                                          </p:spTgt>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anim calcmode="lin" valueType="num">
                                      <p:cBhvr additive="base">
                                        <p:cTn id="2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2" nodeType="clickEffect">
                                  <p:stCondLst>
                                    <p:cond delay="0"/>
                                  </p:stCondLst>
                                  <p:childTnLst>
                                    <p:set>
                                      <p:cBhvr>
                                        <p:cTn id="40" dur="1" fill="hold">
                                          <p:stCondLst>
                                            <p:cond delay="0"/>
                                          </p:stCondLst>
                                        </p:cTn>
                                        <p:tgtEl>
                                          <p:spTgt spid="4">
                                            <p:txEl>
                                              <p:pRg st="0" end="0"/>
                                            </p:txEl>
                                          </p:spTgt>
                                        </p:tgtEl>
                                        <p:attrNameLst>
                                          <p:attrName>style.visibility</p:attrName>
                                        </p:attrNameLst>
                                      </p:cBhvr>
                                      <p:to>
                                        <p:strVal val="visible"/>
                                      </p:to>
                                    </p:set>
                                    <p:anim calcmode="lin" valueType="num">
                                      <p:cBhvr additive="base">
                                        <p:cTn id="4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0" end="0"/>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8"/>
                                        </p:tgtEl>
                                        <p:attrNameLst>
                                          <p:attrName>style.visibility</p:attrName>
                                        </p:attrNameLst>
                                      </p:cBhvr>
                                      <p:to>
                                        <p:strVal val="visible"/>
                                      </p:to>
                                    </p:set>
                                    <p:anim calcmode="lin" valueType="num">
                                      <p:cBhvr additive="base">
                                        <p:cTn id="45" dur="500" fill="hold"/>
                                        <p:tgtEl>
                                          <p:spTgt spid="8"/>
                                        </p:tgtEl>
                                        <p:attrNameLst>
                                          <p:attrName>ppt_x</p:attrName>
                                        </p:attrNameLst>
                                      </p:cBhvr>
                                      <p:tavLst>
                                        <p:tav tm="0">
                                          <p:val>
                                            <p:strVal val="#ppt_x"/>
                                          </p:val>
                                        </p:tav>
                                        <p:tav tm="100000">
                                          <p:val>
                                            <p:strVal val="#ppt_x"/>
                                          </p:val>
                                        </p:tav>
                                      </p:tavLst>
                                    </p:anim>
                                    <p:anim calcmode="lin" valueType="num">
                                      <p:cBhvr additive="base">
                                        <p:cTn id="4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p"/>
      <p:bldP spid="4" grpId="2" build="p"/>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722344"/>
          </a:xfrm>
        </p:spPr>
        <p:txBody>
          <a:bodyPr>
            <a:normAutofit fontScale="90000"/>
          </a:bodyPr>
          <a:lstStyle/>
          <a:p>
            <a:r>
              <a:rPr lang="nl-NL" dirty="0" smtClean="0"/>
              <a:t>Wat veranderd er aan je lichaam</a:t>
            </a:r>
            <a:endParaRPr lang="nl-NL" dirty="0"/>
          </a:p>
        </p:txBody>
      </p:sp>
      <p:sp>
        <p:nvSpPr>
          <p:cNvPr id="4" name="Tijdelijke aanduiding voor tekst 3"/>
          <p:cNvSpPr>
            <a:spLocks noGrp="1"/>
          </p:cNvSpPr>
          <p:nvPr>
            <p:ph type="body" idx="1"/>
          </p:nvPr>
        </p:nvSpPr>
        <p:spPr>
          <a:xfrm>
            <a:off x="467544" y="1196752"/>
            <a:ext cx="4040188" cy="659352"/>
          </a:xfrm>
        </p:spPr>
        <p:txBody>
          <a:bodyPr/>
          <a:lstStyle/>
          <a:p>
            <a:pPr algn="ctr"/>
            <a:r>
              <a:rPr lang="nl-NL" dirty="0" smtClean="0"/>
              <a:t>Jongen</a:t>
            </a:r>
            <a:endParaRPr lang="nl-NL" dirty="0"/>
          </a:p>
        </p:txBody>
      </p:sp>
      <p:sp>
        <p:nvSpPr>
          <p:cNvPr id="6" name="Tijdelijke aanduiding voor tekst 5"/>
          <p:cNvSpPr>
            <a:spLocks noGrp="1"/>
          </p:cNvSpPr>
          <p:nvPr>
            <p:ph type="body" sz="half" idx="3"/>
          </p:nvPr>
        </p:nvSpPr>
        <p:spPr>
          <a:xfrm>
            <a:off x="4644008" y="1196752"/>
            <a:ext cx="4041775" cy="654843"/>
          </a:xfrm>
        </p:spPr>
        <p:txBody>
          <a:bodyPr/>
          <a:lstStyle/>
          <a:p>
            <a:pPr algn="ctr"/>
            <a:r>
              <a:rPr lang="nl-NL" dirty="0" smtClean="0"/>
              <a:t>Meisje</a:t>
            </a:r>
            <a:endParaRPr lang="nl-NL" dirty="0"/>
          </a:p>
        </p:txBody>
      </p:sp>
      <p:pic>
        <p:nvPicPr>
          <p:cNvPr id="8" name="il_fi" descr="http://www.merckmanual.nl/media/mmhe2/figures/2004PED270_01.gif"/>
          <p:cNvPicPr>
            <a:picLocks noGrp="1"/>
          </p:cNvPicPr>
          <p:nvPr>
            <p:ph sz="quarter" idx="4"/>
          </p:nvPr>
        </p:nvPicPr>
        <p:blipFill>
          <a:blip r:embed="rId2" cstate="print"/>
          <a:srcRect r="50538" b="5234"/>
          <a:stretch>
            <a:fillRect/>
          </a:stretch>
        </p:blipFill>
        <p:spPr bwMode="auto">
          <a:xfrm>
            <a:off x="4860032" y="1772816"/>
            <a:ext cx="3888432" cy="4680520"/>
          </a:xfrm>
          <a:prstGeom prst="rect">
            <a:avLst/>
          </a:prstGeom>
          <a:noFill/>
          <a:ln w="9525">
            <a:noFill/>
            <a:miter lim="800000"/>
            <a:headEnd/>
            <a:tailEnd/>
          </a:ln>
        </p:spPr>
      </p:pic>
      <p:pic>
        <p:nvPicPr>
          <p:cNvPr id="9" name="il_fi" descr="http://www.merckmanual.nl/media/mmhe2/figures/2004PED270_01.gif"/>
          <p:cNvPicPr>
            <a:picLocks noGrp="1"/>
          </p:cNvPicPr>
          <p:nvPr>
            <p:ph sz="quarter" idx="2"/>
          </p:nvPr>
        </p:nvPicPr>
        <p:blipFill>
          <a:blip r:embed="rId2" cstate="print"/>
          <a:srcRect l="50108" b="5234"/>
          <a:stretch>
            <a:fillRect/>
          </a:stretch>
        </p:blipFill>
        <p:spPr bwMode="auto">
          <a:xfrm>
            <a:off x="395536" y="1772816"/>
            <a:ext cx="3744416" cy="47525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67544" y="0"/>
            <a:ext cx="8229600" cy="864096"/>
          </a:xfrm>
        </p:spPr>
        <p:txBody>
          <a:bodyPr>
            <a:normAutofit/>
          </a:bodyPr>
          <a:lstStyle/>
          <a:p>
            <a:r>
              <a:rPr lang="nl-NL" dirty="0" smtClean="0"/>
              <a:t>En verder</a:t>
            </a:r>
            <a:endParaRPr lang="nl-NL" dirty="0"/>
          </a:p>
        </p:txBody>
      </p:sp>
      <p:sp>
        <p:nvSpPr>
          <p:cNvPr id="8" name="Tijdelijke aanduiding voor inhoud 7"/>
          <p:cNvSpPr>
            <a:spLocks noGrp="1"/>
          </p:cNvSpPr>
          <p:nvPr>
            <p:ph idx="1"/>
          </p:nvPr>
        </p:nvSpPr>
        <p:spPr>
          <a:xfrm>
            <a:off x="251520" y="836712"/>
            <a:ext cx="8568952" cy="6021288"/>
          </a:xfrm>
        </p:spPr>
        <p:txBody>
          <a:bodyPr>
            <a:normAutofit fontScale="92500"/>
          </a:bodyPr>
          <a:lstStyle/>
          <a:p>
            <a:r>
              <a:rPr lang="nl-NL" dirty="0" smtClean="0"/>
              <a:t>Tijdens de puberteit ontwikkelen de geslachtskenmerken zich meestal in een vaste volgorde. Het tempo waarin deze veranderingen optreden, is per persoon verschillend maar vindt wel binnen een bepaalde leeftijdsperiode plaats, zoals aangegeven door de vakken in onderstaand diagram.</a:t>
            </a:r>
          </a:p>
          <a:p>
            <a:pPr>
              <a:buNone/>
            </a:pPr>
            <a:endParaRPr lang="nl-NL" dirty="0" smtClean="0"/>
          </a:p>
          <a:p>
            <a:r>
              <a:rPr lang="nl-NL" dirty="0" smtClean="0"/>
              <a:t>De eerste zaadlozing (ejaculatie) treedt meestal op als een jongen tussen 12 en 14 jaar oud is, ongeveer een jaar nadat de penis is gaan groeien. Enige borstontwikkeling aan een of beide kanten van het lichaam kan bij jonge adolescente jongens voorkomen en dit verdwijnt meestal binnen een jaar.</a:t>
            </a:r>
          </a:p>
          <a:p>
            <a:endParaRPr lang="nl-NL" dirty="0" smtClean="0"/>
          </a:p>
          <a:p>
            <a:r>
              <a:rPr lang="nl-NL" dirty="0" smtClean="0"/>
              <a:t>Enige borstontwikkeling aan een of beide kanten van het lichaam kan bij jonge adolescente jongens voorkomen en dit verdwijnt meestal binnen een jaar.</a:t>
            </a:r>
          </a:p>
          <a:p>
            <a:endParaRPr lang="nl-NL"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anim calcmode="lin" valueType="num">
                                      <p:cBhvr additive="base">
                                        <p:cTn id="19"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0"/>
            <a:ext cx="8229600" cy="864096"/>
          </a:xfrm>
        </p:spPr>
        <p:txBody>
          <a:bodyPr>
            <a:normAutofit/>
          </a:bodyPr>
          <a:lstStyle/>
          <a:p>
            <a:r>
              <a:rPr lang="nl-NL" dirty="0" smtClean="0"/>
              <a:t>Seksuele gedragingen</a:t>
            </a:r>
            <a:endParaRPr lang="nl-NL"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dirty="0" smtClean="0"/>
              <a:t>Wat seks is, is moeilijk uit te leggen, maar het heeft met een bijzonder gevoel te maken. Het is een goed, prettig en lekker gevoel.</a:t>
            </a:r>
          </a:p>
          <a:p>
            <a:endParaRPr lang="nl-NL" dirty="0" smtClean="0"/>
          </a:p>
          <a:p>
            <a:r>
              <a:rPr lang="nl-NL" dirty="0" smtClean="0"/>
              <a:t>Voor grote mensen is seks veel meer. Het betekend dat ze zoenen en vrijen met elkaar.</a:t>
            </a:r>
          </a:p>
          <a:p>
            <a:endParaRPr lang="nl-NL" dirty="0" smtClean="0"/>
          </a:p>
          <a:p>
            <a:r>
              <a:rPr lang="nl-NL" dirty="0" smtClean="0"/>
              <a:t>Masturbatie komt bij jongens algemeen voor en bij meisjes mogelijk iets minder. </a:t>
            </a:r>
          </a:p>
          <a:p>
            <a:endParaRPr lang="nl-NL" dirty="0" smtClean="0"/>
          </a:p>
          <a:p>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88640"/>
            <a:ext cx="8229600" cy="866360"/>
          </a:xfrm>
        </p:spPr>
        <p:txBody>
          <a:bodyPr>
            <a:normAutofit/>
          </a:bodyPr>
          <a:lstStyle/>
          <a:p>
            <a:r>
              <a:rPr lang="nl-NL" dirty="0" smtClean="0"/>
              <a:t>Filmpjes</a:t>
            </a:r>
            <a:endParaRPr lang="nl-NL" dirty="0"/>
          </a:p>
        </p:txBody>
      </p:sp>
      <p:sp>
        <p:nvSpPr>
          <p:cNvPr id="3" name="Tijdelijke aanduiding voor inhoud 2"/>
          <p:cNvSpPr>
            <a:spLocks noGrp="1"/>
          </p:cNvSpPr>
          <p:nvPr>
            <p:ph idx="1"/>
          </p:nvPr>
        </p:nvSpPr>
        <p:spPr>
          <a:xfrm>
            <a:off x="323528" y="1196752"/>
            <a:ext cx="8568952" cy="5661248"/>
          </a:xfrm>
        </p:spPr>
        <p:txBody>
          <a:bodyPr>
            <a:normAutofit fontScale="77500" lnSpcReduction="20000"/>
          </a:bodyPr>
          <a:lstStyle/>
          <a:p>
            <a:pPr>
              <a:buNone/>
            </a:pPr>
            <a:r>
              <a:rPr lang="nl-NL" dirty="0" smtClean="0"/>
              <a:t>Pubertijd</a:t>
            </a:r>
            <a:endParaRPr lang="nl-NL" dirty="0" smtClean="0">
              <a:hlinkClick r:id="rId2"/>
            </a:endParaRPr>
          </a:p>
          <a:p>
            <a:r>
              <a:rPr lang="nl-NL" dirty="0" smtClean="0">
                <a:hlinkClick r:id="rId2"/>
              </a:rPr>
              <a:t>http://www.schooltv.nl/beeldbank/clip/20111117_puberteit01</a:t>
            </a:r>
            <a:endParaRPr lang="nl-NL" dirty="0" smtClean="0"/>
          </a:p>
          <a:p>
            <a:pPr>
              <a:buNone/>
            </a:pPr>
            <a:endParaRPr lang="nl-NL" dirty="0" smtClean="0"/>
          </a:p>
          <a:p>
            <a:pPr>
              <a:buNone/>
            </a:pPr>
            <a:r>
              <a:rPr lang="nl-NL" dirty="0" smtClean="0"/>
              <a:t>Puberteit meisje</a:t>
            </a:r>
          </a:p>
          <a:p>
            <a:r>
              <a:rPr lang="nl-NL" dirty="0" smtClean="0">
                <a:hlinkClick r:id="rId3"/>
              </a:rPr>
              <a:t>http://www.schooltv.nl/beeldbank/clip/20021104_seksuelevoorlichting04</a:t>
            </a:r>
            <a:endParaRPr lang="nl-NL" dirty="0" smtClean="0"/>
          </a:p>
          <a:p>
            <a:pPr>
              <a:buNone/>
            </a:pPr>
            <a:endParaRPr lang="nl-NL" dirty="0" smtClean="0"/>
          </a:p>
          <a:p>
            <a:pPr>
              <a:buNone/>
            </a:pPr>
            <a:r>
              <a:rPr lang="nl-NL" dirty="0" smtClean="0"/>
              <a:t>Menstruatie</a:t>
            </a:r>
          </a:p>
          <a:p>
            <a:r>
              <a:rPr lang="nl-NL" dirty="0" smtClean="0">
                <a:hlinkClick r:id="rId4"/>
              </a:rPr>
              <a:t>http://www.schooltv.nl/beeldbank/clip/20021104_seksuelevoorlichting02</a:t>
            </a:r>
            <a:endParaRPr lang="nl-NL" dirty="0" smtClean="0"/>
          </a:p>
          <a:p>
            <a:pPr>
              <a:buNone/>
            </a:pPr>
            <a:endParaRPr lang="nl-NL" dirty="0" smtClean="0"/>
          </a:p>
          <a:p>
            <a:pPr>
              <a:buNone/>
            </a:pPr>
            <a:r>
              <a:rPr lang="nl-NL" dirty="0" smtClean="0"/>
              <a:t>Ongesteld</a:t>
            </a:r>
          </a:p>
          <a:p>
            <a:r>
              <a:rPr lang="nl-NL" dirty="0" smtClean="0">
                <a:hlinkClick r:id="rId5"/>
              </a:rPr>
              <a:t>http://www.schooltv.nl/beeldbank/clip/20050209_maandverb01</a:t>
            </a:r>
            <a:endParaRPr lang="nl-NL" dirty="0" smtClean="0"/>
          </a:p>
          <a:p>
            <a:pPr>
              <a:buNone/>
            </a:pPr>
            <a:endParaRPr lang="nl-NL" dirty="0" smtClean="0"/>
          </a:p>
          <a:p>
            <a:pPr>
              <a:buNone/>
            </a:pPr>
            <a:r>
              <a:rPr lang="nl-NL" dirty="0" smtClean="0"/>
              <a:t>Puberjongen</a:t>
            </a:r>
          </a:p>
          <a:p>
            <a:r>
              <a:rPr lang="nl-NL" dirty="0" smtClean="0">
                <a:hlinkClick r:id="rId6"/>
              </a:rPr>
              <a:t>http://www.schooltv.nl/beeldbank/clip/20021104_seksuelevoorlichting07</a:t>
            </a:r>
            <a:endParaRPr lang="nl-NL" dirty="0" smtClean="0"/>
          </a:p>
          <a:p>
            <a:pPr>
              <a:buNone/>
            </a:pPr>
            <a:endParaRPr lang="nl-NL" dirty="0" smtClean="0"/>
          </a:p>
          <a:p>
            <a:pPr>
              <a:buNone/>
            </a:pPr>
            <a:r>
              <a:rPr lang="nl-NL" dirty="0" smtClean="0"/>
              <a:t>Productie zaadcellen</a:t>
            </a:r>
          </a:p>
          <a:p>
            <a:r>
              <a:rPr lang="nl-NL" dirty="0" smtClean="0">
                <a:hlinkClick r:id="rId7"/>
              </a:rPr>
              <a:t>http://www.schooltv.nl/beeldbank/clippopup/20050209_animsperma01</a:t>
            </a:r>
            <a:endParaRPr lang="nl-NL" dirty="0" smtClean="0"/>
          </a:p>
          <a:p>
            <a:r>
              <a:rPr lang="nl-NL" dirty="0" smtClean="0"/>
              <a:t>.</a:t>
            </a:r>
          </a:p>
          <a:p>
            <a:endParaRPr lang="nl-NL" dirty="0" smtClean="0"/>
          </a:p>
          <a:p>
            <a:endParaRPr lang="nl-NL" dirty="0" smtClean="0"/>
          </a:p>
          <a:p>
            <a:endParaRPr lang="nl-N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8229600" cy="866360"/>
          </a:xfrm>
        </p:spPr>
        <p:txBody>
          <a:bodyPr>
            <a:normAutofit/>
          </a:bodyPr>
          <a:lstStyle/>
          <a:p>
            <a:r>
              <a:rPr lang="nl-NL" dirty="0" smtClean="0"/>
              <a:t>Homoseksualiteit</a:t>
            </a:r>
            <a:endParaRPr lang="nl-NL" dirty="0"/>
          </a:p>
        </p:txBody>
      </p:sp>
      <p:sp>
        <p:nvSpPr>
          <p:cNvPr id="3" name="Tijdelijke aanduiding voor inhoud 2"/>
          <p:cNvSpPr>
            <a:spLocks noGrp="1"/>
          </p:cNvSpPr>
          <p:nvPr>
            <p:ph idx="1"/>
          </p:nvPr>
        </p:nvSpPr>
        <p:spPr>
          <a:xfrm>
            <a:off x="457200" y="1196752"/>
            <a:ext cx="8229600" cy="5127848"/>
          </a:xfrm>
        </p:spPr>
        <p:txBody>
          <a:bodyPr>
            <a:normAutofit fontScale="92500"/>
          </a:bodyPr>
          <a:lstStyle/>
          <a:p>
            <a:r>
              <a:rPr lang="nl-NL" dirty="0" smtClean="0"/>
              <a:t>Geen ziekte of afwijking.</a:t>
            </a:r>
          </a:p>
          <a:p>
            <a:endParaRPr lang="nl-NL" dirty="0" smtClean="0"/>
          </a:p>
          <a:p>
            <a:r>
              <a:rPr lang="nl-NL" dirty="0" smtClean="0"/>
              <a:t>Sommige jongeren experimenteren met homoseksualiteit, maar blijven uiteindelijk niet in relaties met personen van hetzelfde geslacht geïnteresseerd. </a:t>
            </a:r>
          </a:p>
          <a:p>
            <a:pPr>
              <a:buNone/>
            </a:pPr>
            <a:endParaRPr lang="nl-NL" dirty="0" smtClean="0"/>
          </a:p>
          <a:p>
            <a:r>
              <a:rPr lang="nl-NL" dirty="0" smtClean="0"/>
              <a:t>Coming out.</a:t>
            </a:r>
          </a:p>
          <a:p>
            <a:endParaRPr lang="nl-NL" dirty="0" smtClean="0"/>
          </a:p>
          <a:p>
            <a:r>
              <a:rPr lang="nl-NL" dirty="0" smtClean="0"/>
              <a:t>De emotionele ontwikkeling van homoseksuele jongeren is het meest gebaat bij steun van vrienden of vriendinnen en gezinsleden. Zij moeten dezelfde belangstelling en betrokkenheid tonen als voor heteroseksuele jongeren.</a:t>
            </a:r>
          </a:p>
          <a:p>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room">
  <a:themeElements>
    <a:clrScheme name="Stroom">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oom">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troom">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143</TotalTime>
  <Words>423</Words>
  <Application>Microsoft Office PowerPoint</Application>
  <PresentationFormat>Diavoorstelling (4:3)</PresentationFormat>
  <Paragraphs>84</Paragraphs>
  <Slides>9</Slides>
  <Notes>0</Notes>
  <HiddenSlides>0</HiddenSlides>
  <MMClips>0</MMClips>
  <ScaleCrop>false</ScaleCrop>
  <HeadingPairs>
    <vt:vector size="4" baseType="variant">
      <vt:variant>
        <vt:lpstr>Thema</vt:lpstr>
      </vt:variant>
      <vt:variant>
        <vt:i4>1</vt:i4>
      </vt:variant>
      <vt:variant>
        <vt:lpstr>Diatitels</vt:lpstr>
      </vt:variant>
      <vt:variant>
        <vt:i4>9</vt:i4>
      </vt:variant>
    </vt:vector>
  </HeadingPairs>
  <TitlesOfParts>
    <vt:vector size="10" baseType="lpstr">
      <vt:lpstr>Stroom</vt:lpstr>
      <vt:lpstr>Adolescentie periode</vt:lpstr>
      <vt:lpstr>Adolescentieperiode</vt:lpstr>
      <vt:lpstr>Wat veranderd er aan je lichaam</vt:lpstr>
      <vt:lpstr>Wat veranderd er aan je lichaam</vt:lpstr>
      <vt:lpstr>Wat veranderd er aan je lichaam</vt:lpstr>
      <vt:lpstr>En verder</vt:lpstr>
      <vt:lpstr>Seksuele gedragingen</vt:lpstr>
      <vt:lpstr>Filmpjes</vt:lpstr>
      <vt:lpstr>Homoseksualiteit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Pubertijd</dc:title>
  <dc:creator>thuis</dc:creator>
  <cp:lastModifiedBy>Docent</cp:lastModifiedBy>
  <cp:revision>138</cp:revision>
  <dcterms:created xsi:type="dcterms:W3CDTF">2012-03-21T21:44:37Z</dcterms:created>
  <dcterms:modified xsi:type="dcterms:W3CDTF">2012-08-19T06:42:50Z</dcterms:modified>
</cp:coreProperties>
</file>