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6" r:id="rId9"/>
    <p:sldId id="267" r:id="rId10"/>
    <p:sldId id="270" r:id="rId11"/>
    <p:sldId id="263" r:id="rId12"/>
    <p:sldId id="271" r:id="rId13"/>
    <p:sldId id="264" r:id="rId14"/>
    <p:sldId id="265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74BDDA-7EE6-4913-8FB2-13BD277440AA}" v="44" dt="2019-04-11T09:01:10.8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e van Winkel" userId="e6354fa8-8972-4420-af06-d9a785a251fe" providerId="ADAL" clId="{EB74BDDA-7EE6-4913-8FB2-13BD277440AA}"/>
    <pc:docChg chg="custSel addSld modSld sldOrd">
      <pc:chgData name="Martine van Winkel" userId="e6354fa8-8972-4420-af06-d9a785a251fe" providerId="ADAL" clId="{EB74BDDA-7EE6-4913-8FB2-13BD277440AA}" dt="2019-04-11T09:01:10.893" v="653" actId="20577"/>
      <pc:docMkLst>
        <pc:docMk/>
      </pc:docMkLst>
      <pc:sldChg chg="modTransition">
        <pc:chgData name="Martine van Winkel" userId="e6354fa8-8972-4420-af06-d9a785a251fe" providerId="ADAL" clId="{EB74BDDA-7EE6-4913-8FB2-13BD277440AA}" dt="2019-04-11T08:51:59.256" v="26"/>
        <pc:sldMkLst>
          <pc:docMk/>
          <pc:sldMk cId="1648788949" sldId="265"/>
        </pc:sldMkLst>
      </pc:sldChg>
      <pc:sldChg chg="addSp delSp modSp add">
        <pc:chgData name="Martine van Winkel" userId="e6354fa8-8972-4420-af06-d9a785a251fe" providerId="ADAL" clId="{EB74BDDA-7EE6-4913-8FB2-13BD277440AA}" dt="2019-04-10T19:16:33.898" v="25"/>
        <pc:sldMkLst>
          <pc:docMk/>
          <pc:sldMk cId="3181307045" sldId="269"/>
        </pc:sldMkLst>
        <pc:spChg chg="mod">
          <ac:chgData name="Martine van Winkel" userId="e6354fa8-8972-4420-af06-d9a785a251fe" providerId="ADAL" clId="{EB74BDDA-7EE6-4913-8FB2-13BD277440AA}" dt="2019-04-10T19:15:21.831" v="24" actId="20577"/>
          <ac:spMkLst>
            <pc:docMk/>
            <pc:sldMk cId="3181307045" sldId="269"/>
            <ac:spMk id="2" creationId="{372A0A2C-4487-4275-84A3-51AEFDC7B3C4}"/>
          </ac:spMkLst>
        </pc:spChg>
        <pc:spChg chg="del">
          <ac:chgData name="Martine van Winkel" userId="e6354fa8-8972-4420-af06-d9a785a251fe" providerId="ADAL" clId="{EB74BDDA-7EE6-4913-8FB2-13BD277440AA}" dt="2019-04-10T19:16:33.898" v="25"/>
          <ac:spMkLst>
            <pc:docMk/>
            <pc:sldMk cId="3181307045" sldId="269"/>
            <ac:spMk id="3" creationId="{4BFB75C9-EE7A-4C77-BA7B-81C357F871B4}"/>
          </ac:spMkLst>
        </pc:spChg>
        <pc:picChg chg="add mod">
          <ac:chgData name="Martine van Winkel" userId="e6354fa8-8972-4420-af06-d9a785a251fe" providerId="ADAL" clId="{EB74BDDA-7EE6-4913-8FB2-13BD277440AA}" dt="2019-04-10T19:16:33.898" v="25"/>
          <ac:picMkLst>
            <pc:docMk/>
            <pc:sldMk cId="3181307045" sldId="269"/>
            <ac:picMk id="4" creationId="{E2401C1D-EFE9-40E6-9D20-84675ABE5CFB}"/>
          </ac:picMkLst>
        </pc:picChg>
      </pc:sldChg>
      <pc:sldChg chg="modSp add ord modAnim">
        <pc:chgData name="Martine van Winkel" userId="e6354fa8-8972-4420-af06-d9a785a251fe" providerId="ADAL" clId="{EB74BDDA-7EE6-4913-8FB2-13BD277440AA}" dt="2019-04-11T08:56:24.378" v="339"/>
        <pc:sldMkLst>
          <pc:docMk/>
          <pc:sldMk cId="3437367818" sldId="270"/>
        </pc:sldMkLst>
        <pc:spChg chg="mod">
          <ac:chgData name="Martine van Winkel" userId="e6354fa8-8972-4420-af06-d9a785a251fe" providerId="ADAL" clId="{EB74BDDA-7EE6-4913-8FB2-13BD277440AA}" dt="2019-04-11T08:52:13.393" v="46" actId="20577"/>
          <ac:spMkLst>
            <pc:docMk/>
            <pc:sldMk cId="3437367818" sldId="270"/>
            <ac:spMk id="2" creationId="{BF18A494-0954-4EE8-AEE6-4298CFBBD4F0}"/>
          </ac:spMkLst>
        </pc:spChg>
        <pc:spChg chg="mod">
          <ac:chgData name="Martine van Winkel" userId="e6354fa8-8972-4420-af06-d9a785a251fe" providerId="ADAL" clId="{EB74BDDA-7EE6-4913-8FB2-13BD277440AA}" dt="2019-04-11T08:55:08.867" v="336" actId="20577"/>
          <ac:spMkLst>
            <pc:docMk/>
            <pc:sldMk cId="3437367818" sldId="270"/>
            <ac:spMk id="3" creationId="{D9BFA139-7479-4F61-BF91-4EEA3401FFC6}"/>
          </ac:spMkLst>
        </pc:spChg>
      </pc:sldChg>
      <pc:sldChg chg="modSp add modAnim">
        <pc:chgData name="Martine van Winkel" userId="e6354fa8-8972-4420-af06-d9a785a251fe" providerId="ADAL" clId="{EB74BDDA-7EE6-4913-8FB2-13BD277440AA}" dt="2019-04-11T09:01:10.893" v="653" actId="20577"/>
        <pc:sldMkLst>
          <pc:docMk/>
          <pc:sldMk cId="3421530306" sldId="271"/>
        </pc:sldMkLst>
        <pc:spChg chg="mod">
          <ac:chgData name="Martine van Winkel" userId="e6354fa8-8972-4420-af06-d9a785a251fe" providerId="ADAL" clId="{EB74BDDA-7EE6-4913-8FB2-13BD277440AA}" dt="2019-04-11T09:00:16.695" v="620" actId="20577"/>
          <ac:spMkLst>
            <pc:docMk/>
            <pc:sldMk cId="3421530306" sldId="271"/>
            <ac:spMk id="2" creationId="{89619C14-0CC9-45C9-8B64-8658BDD4DE29}"/>
          </ac:spMkLst>
        </pc:spChg>
        <pc:spChg chg="mod">
          <ac:chgData name="Martine van Winkel" userId="e6354fa8-8972-4420-af06-d9a785a251fe" providerId="ADAL" clId="{EB74BDDA-7EE6-4913-8FB2-13BD277440AA}" dt="2019-04-11T09:01:10.893" v="653" actId="20577"/>
          <ac:spMkLst>
            <pc:docMk/>
            <pc:sldMk cId="3421530306" sldId="271"/>
            <ac:spMk id="3" creationId="{A22BE0C2-4F22-46E8-A83C-71D51C1DBDD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76D84F-54D6-431F-B086-4B36507AF0D8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E01E10B-0F7C-476D-A1D5-2297A87F5E37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kritisch zijn op eigen handelen, en een voorstelling maken van wat eigen gedrag betekent voor anderen of voor de situatie. </a:t>
          </a:r>
          <a:endParaRPr lang="en-US" dirty="0"/>
        </a:p>
      </dgm:t>
    </dgm:pt>
    <dgm:pt modelId="{62A4ACDC-9312-47BD-845A-AE9C74E95DB3}" type="parTrans" cxnId="{BD180C70-34A0-4727-9F74-264F2562E19F}">
      <dgm:prSet/>
      <dgm:spPr/>
      <dgm:t>
        <a:bodyPr/>
        <a:lstStyle/>
        <a:p>
          <a:endParaRPr lang="en-US"/>
        </a:p>
      </dgm:t>
    </dgm:pt>
    <dgm:pt modelId="{A67D859D-FBC8-439D-92DF-F0C2CE466AA3}" type="sibTrans" cxnId="{BD180C70-34A0-4727-9F74-264F2562E19F}">
      <dgm:prSet/>
      <dgm:spPr/>
      <dgm:t>
        <a:bodyPr/>
        <a:lstStyle/>
        <a:p>
          <a:endParaRPr lang="en-US"/>
        </a:p>
      </dgm:t>
    </dgm:pt>
    <dgm:pt modelId="{8D1939FF-CDF3-4B89-BB12-8CD9192C60AB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Er is een keuze mogelijk voor gelijkwaardigheid ("Ik ben OK, jij bent OK") en om verantwoordelijkheid voor eigen emotie en daden te nemen.</a:t>
          </a:r>
          <a:endParaRPr lang="en-US"/>
        </a:p>
      </dgm:t>
    </dgm:pt>
    <dgm:pt modelId="{09E5455E-A0DB-4603-A7F7-4BD93ACD410C}" type="parTrans" cxnId="{F8B2E101-38E9-465C-AC03-69256880205C}">
      <dgm:prSet/>
      <dgm:spPr/>
      <dgm:t>
        <a:bodyPr/>
        <a:lstStyle/>
        <a:p>
          <a:endParaRPr lang="en-US"/>
        </a:p>
      </dgm:t>
    </dgm:pt>
    <dgm:pt modelId="{BC6EE5B2-3557-49B3-AFF4-2D8EB5509C38}" type="sibTrans" cxnId="{F8B2E101-38E9-465C-AC03-69256880205C}">
      <dgm:prSet/>
      <dgm:spPr/>
      <dgm:t>
        <a:bodyPr/>
        <a:lstStyle/>
        <a:p>
          <a:endParaRPr lang="en-US"/>
        </a:p>
      </dgm:t>
    </dgm:pt>
    <dgm:pt modelId="{226A6AAB-0912-4E45-A121-245E5F40E019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De Dramadriehoek richt zich op het negatieve, het antigif is daarom je richten op het positieve.</a:t>
          </a:r>
          <a:endParaRPr lang="en-US" dirty="0"/>
        </a:p>
      </dgm:t>
    </dgm:pt>
    <dgm:pt modelId="{849D797B-045A-4E4D-8C78-882F315AA601}" type="parTrans" cxnId="{F1284709-59C3-4956-833B-85D54B9FC79F}">
      <dgm:prSet/>
      <dgm:spPr/>
      <dgm:t>
        <a:bodyPr/>
        <a:lstStyle/>
        <a:p>
          <a:endParaRPr lang="en-US"/>
        </a:p>
      </dgm:t>
    </dgm:pt>
    <dgm:pt modelId="{A0BD3BCA-C19C-4523-B183-5F60FC356FDE}" type="sibTrans" cxnId="{F1284709-59C3-4956-833B-85D54B9FC79F}">
      <dgm:prSet/>
      <dgm:spPr/>
      <dgm:t>
        <a:bodyPr/>
        <a:lstStyle/>
        <a:p>
          <a:endParaRPr lang="en-US"/>
        </a:p>
      </dgm:t>
    </dgm:pt>
    <dgm:pt modelId="{B81E1919-376A-421C-AB5F-5B53180FFA81}" type="pres">
      <dgm:prSet presAssocID="{5576D84F-54D6-431F-B086-4B36507AF0D8}" presName="outerComposite" presStyleCnt="0">
        <dgm:presLayoutVars>
          <dgm:chMax val="5"/>
          <dgm:dir/>
          <dgm:resizeHandles val="exact"/>
        </dgm:presLayoutVars>
      </dgm:prSet>
      <dgm:spPr/>
    </dgm:pt>
    <dgm:pt modelId="{0ABBFB27-CF14-4A6F-87C4-9ACF9A569252}" type="pres">
      <dgm:prSet presAssocID="{5576D84F-54D6-431F-B086-4B36507AF0D8}" presName="dummyMaxCanvas" presStyleCnt="0">
        <dgm:presLayoutVars/>
      </dgm:prSet>
      <dgm:spPr/>
    </dgm:pt>
    <dgm:pt modelId="{02FB73B0-74C4-4FEA-B16C-854A79498B6B}" type="pres">
      <dgm:prSet presAssocID="{5576D84F-54D6-431F-B086-4B36507AF0D8}" presName="ThreeNodes_1" presStyleLbl="node1" presStyleIdx="0" presStyleCnt="3">
        <dgm:presLayoutVars>
          <dgm:bulletEnabled val="1"/>
        </dgm:presLayoutVars>
      </dgm:prSet>
      <dgm:spPr/>
    </dgm:pt>
    <dgm:pt modelId="{EA4F15F5-BC4A-406E-AE68-6893F8535A7D}" type="pres">
      <dgm:prSet presAssocID="{5576D84F-54D6-431F-B086-4B36507AF0D8}" presName="ThreeNodes_2" presStyleLbl="node1" presStyleIdx="1" presStyleCnt="3">
        <dgm:presLayoutVars>
          <dgm:bulletEnabled val="1"/>
        </dgm:presLayoutVars>
      </dgm:prSet>
      <dgm:spPr/>
    </dgm:pt>
    <dgm:pt modelId="{F2637027-C136-4D67-80D0-33482B746D0F}" type="pres">
      <dgm:prSet presAssocID="{5576D84F-54D6-431F-B086-4B36507AF0D8}" presName="ThreeNodes_3" presStyleLbl="node1" presStyleIdx="2" presStyleCnt="3">
        <dgm:presLayoutVars>
          <dgm:bulletEnabled val="1"/>
        </dgm:presLayoutVars>
      </dgm:prSet>
      <dgm:spPr/>
    </dgm:pt>
    <dgm:pt modelId="{B326F7F0-45E0-43A3-9772-FE1ED8C355DA}" type="pres">
      <dgm:prSet presAssocID="{5576D84F-54D6-431F-B086-4B36507AF0D8}" presName="ThreeConn_1-2" presStyleLbl="fgAccFollowNode1" presStyleIdx="0" presStyleCnt="2">
        <dgm:presLayoutVars>
          <dgm:bulletEnabled val="1"/>
        </dgm:presLayoutVars>
      </dgm:prSet>
      <dgm:spPr/>
    </dgm:pt>
    <dgm:pt modelId="{A60C835A-CC7E-4E8B-B485-60D6C5BC4951}" type="pres">
      <dgm:prSet presAssocID="{5576D84F-54D6-431F-B086-4B36507AF0D8}" presName="ThreeConn_2-3" presStyleLbl="fgAccFollowNode1" presStyleIdx="1" presStyleCnt="2">
        <dgm:presLayoutVars>
          <dgm:bulletEnabled val="1"/>
        </dgm:presLayoutVars>
      </dgm:prSet>
      <dgm:spPr/>
    </dgm:pt>
    <dgm:pt modelId="{38B0AD67-94B7-4ABC-B469-EAF9EAE12C40}" type="pres">
      <dgm:prSet presAssocID="{5576D84F-54D6-431F-B086-4B36507AF0D8}" presName="ThreeNodes_1_text" presStyleLbl="node1" presStyleIdx="2" presStyleCnt="3">
        <dgm:presLayoutVars>
          <dgm:bulletEnabled val="1"/>
        </dgm:presLayoutVars>
      </dgm:prSet>
      <dgm:spPr/>
    </dgm:pt>
    <dgm:pt modelId="{4FBFA9C8-7F8F-4CA3-9366-1B15DC2D7627}" type="pres">
      <dgm:prSet presAssocID="{5576D84F-54D6-431F-B086-4B36507AF0D8}" presName="ThreeNodes_2_text" presStyleLbl="node1" presStyleIdx="2" presStyleCnt="3">
        <dgm:presLayoutVars>
          <dgm:bulletEnabled val="1"/>
        </dgm:presLayoutVars>
      </dgm:prSet>
      <dgm:spPr/>
    </dgm:pt>
    <dgm:pt modelId="{2CA20C23-70F9-4609-86A0-2D85B5535A23}" type="pres">
      <dgm:prSet presAssocID="{5576D84F-54D6-431F-B086-4B36507AF0D8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FF661401-272C-48D4-AA40-B511C5D00A77}" type="presOf" srcId="{8D1939FF-CDF3-4B89-BB12-8CD9192C60AB}" destId="{EA4F15F5-BC4A-406E-AE68-6893F8535A7D}" srcOrd="0" destOrd="0" presId="urn:microsoft.com/office/officeart/2005/8/layout/vProcess5"/>
    <dgm:cxn modelId="{F8B2E101-38E9-465C-AC03-69256880205C}" srcId="{5576D84F-54D6-431F-B086-4B36507AF0D8}" destId="{8D1939FF-CDF3-4B89-BB12-8CD9192C60AB}" srcOrd="1" destOrd="0" parTransId="{09E5455E-A0DB-4603-A7F7-4BD93ACD410C}" sibTransId="{BC6EE5B2-3557-49B3-AFF4-2D8EB5509C38}"/>
    <dgm:cxn modelId="{F1284709-59C3-4956-833B-85D54B9FC79F}" srcId="{5576D84F-54D6-431F-B086-4B36507AF0D8}" destId="{226A6AAB-0912-4E45-A121-245E5F40E019}" srcOrd="2" destOrd="0" parTransId="{849D797B-045A-4E4D-8C78-882F315AA601}" sibTransId="{A0BD3BCA-C19C-4523-B183-5F60FC356FDE}"/>
    <dgm:cxn modelId="{6B7D8B1F-C98E-4085-A73F-ADB0CE9EF374}" type="presOf" srcId="{AE01E10B-0F7C-476D-A1D5-2297A87F5E37}" destId="{02FB73B0-74C4-4FEA-B16C-854A79498B6B}" srcOrd="0" destOrd="0" presId="urn:microsoft.com/office/officeart/2005/8/layout/vProcess5"/>
    <dgm:cxn modelId="{5BA96F2A-2E96-42C5-B9C1-AB84AEC2B5A5}" type="presOf" srcId="{BC6EE5B2-3557-49B3-AFF4-2D8EB5509C38}" destId="{A60C835A-CC7E-4E8B-B485-60D6C5BC4951}" srcOrd="0" destOrd="0" presId="urn:microsoft.com/office/officeart/2005/8/layout/vProcess5"/>
    <dgm:cxn modelId="{6582933D-0C11-4AD2-B67D-5ABF4D6D8BC6}" type="presOf" srcId="{226A6AAB-0912-4E45-A121-245E5F40E019}" destId="{F2637027-C136-4D67-80D0-33482B746D0F}" srcOrd="0" destOrd="0" presId="urn:microsoft.com/office/officeart/2005/8/layout/vProcess5"/>
    <dgm:cxn modelId="{BD180C70-34A0-4727-9F74-264F2562E19F}" srcId="{5576D84F-54D6-431F-B086-4B36507AF0D8}" destId="{AE01E10B-0F7C-476D-A1D5-2297A87F5E37}" srcOrd="0" destOrd="0" parTransId="{62A4ACDC-9312-47BD-845A-AE9C74E95DB3}" sibTransId="{A67D859D-FBC8-439D-92DF-F0C2CE466AA3}"/>
    <dgm:cxn modelId="{77155C55-DA68-45C8-9D2E-6F2457ADCFF6}" type="presOf" srcId="{A67D859D-FBC8-439D-92DF-F0C2CE466AA3}" destId="{B326F7F0-45E0-43A3-9772-FE1ED8C355DA}" srcOrd="0" destOrd="0" presId="urn:microsoft.com/office/officeart/2005/8/layout/vProcess5"/>
    <dgm:cxn modelId="{6A2B76B7-C3A7-49A2-8933-4677F4C1F5B3}" type="presOf" srcId="{AE01E10B-0F7C-476D-A1D5-2297A87F5E37}" destId="{38B0AD67-94B7-4ABC-B469-EAF9EAE12C40}" srcOrd="1" destOrd="0" presId="urn:microsoft.com/office/officeart/2005/8/layout/vProcess5"/>
    <dgm:cxn modelId="{F6A6DFBB-5F6B-44AE-8F09-67F79C4A7511}" type="presOf" srcId="{5576D84F-54D6-431F-B086-4B36507AF0D8}" destId="{B81E1919-376A-421C-AB5F-5B53180FFA81}" srcOrd="0" destOrd="0" presId="urn:microsoft.com/office/officeart/2005/8/layout/vProcess5"/>
    <dgm:cxn modelId="{7BDB6FE7-62D6-4860-96A4-4C4FD76C0217}" type="presOf" srcId="{226A6AAB-0912-4E45-A121-245E5F40E019}" destId="{2CA20C23-70F9-4609-86A0-2D85B5535A23}" srcOrd="1" destOrd="0" presId="urn:microsoft.com/office/officeart/2005/8/layout/vProcess5"/>
    <dgm:cxn modelId="{D87CB2F5-B70A-4228-8C67-C80610C2E70B}" type="presOf" srcId="{8D1939FF-CDF3-4B89-BB12-8CD9192C60AB}" destId="{4FBFA9C8-7F8F-4CA3-9366-1B15DC2D7627}" srcOrd="1" destOrd="0" presId="urn:microsoft.com/office/officeart/2005/8/layout/vProcess5"/>
    <dgm:cxn modelId="{76CAE159-60E0-4782-8170-E8834BC3C75F}" type="presParOf" srcId="{B81E1919-376A-421C-AB5F-5B53180FFA81}" destId="{0ABBFB27-CF14-4A6F-87C4-9ACF9A569252}" srcOrd="0" destOrd="0" presId="urn:microsoft.com/office/officeart/2005/8/layout/vProcess5"/>
    <dgm:cxn modelId="{266F06A7-D1F5-4FD9-BD33-2E6560990609}" type="presParOf" srcId="{B81E1919-376A-421C-AB5F-5B53180FFA81}" destId="{02FB73B0-74C4-4FEA-B16C-854A79498B6B}" srcOrd="1" destOrd="0" presId="urn:microsoft.com/office/officeart/2005/8/layout/vProcess5"/>
    <dgm:cxn modelId="{601C158B-E15C-4243-8681-32AD4A5F5937}" type="presParOf" srcId="{B81E1919-376A-421C-AB5F-5B53180FFA81}" destId="{EA4F15F5-BC4A-406E-AE68-6893F8535A7D}" srcOrd="2" destOrd="0" presId="urn:microsoft.com/office/officeart/2005/8/layout/vProcess5"/>
    <dgm:cxn modelId="{D94E3E4F-228F-4695-B747-DF0260CB4B7B}" type="presParOf" srcId="{B81E1919-376A-421C-AB5F-5B53180FFA81}" destId="{F2637027-C136-4D67-80D0-33482B746D0F}" srcOrd="3" destOrd="0" presId="urn:microsoft.com/office/officeart/2005/8/layout/vProcess5"/>
    <dgm:cxn modelId="{DD17B1CC-1F61-4FA6-835A-6DB0326CE261}" type="presParOf" srcId="{B81E1919-376A-421C-AB5F-5B53180FFA81}" destId="{B326F7F0-45E0-43A3-9772-FE1ED8C355DA}" srcOrd="4" destOrd="0" presId="urn:microsoft.com/office/officeart/2005/8/layout/vProcess5"/>
    <dgm:cxn modelId="{76143E00-90ED-445A-8FC0-AB9079CD224B}" type="presParOf" srcId="{B81E1919-376A-421C-AB5F-5B53180FFA81}" destId="{A60C835A-CC7E-4E8B-B485-60D6C5BC4951}" srcOrd="5" destOrd="0" presId="urn:microsoft.com/office/officeart/2005/8/layout/vProcess5"/>
    <dgm:cxn modelId="{390D721C-57FF-4D0B-9977-FC19746FA5E5}" type="presParOf" srcId="{B81E1919-376A-421C-AB5F-5B53180FFA81}" destId="{38B0AD67-94B7-4ABC-B469-EAF9EAE12C40}" srcOrd="6" destOrd="0" presId="urn:microsoft.com/office/officeart/2005/8/layout/vProcess5"/>
    <dgm:cxn modelId="{F2818C41-EF42-470C-9D93-587C5E251B02}" type="presParOf" srcId="{B81E1919-376A-421C-AB5F-5B53180FFA81}" destId="{4FBFA9C8-7F8F-4CA3-9366-1B15DC2D7627}" srcOrd="7" destOrd="0" presId="urn:microsoft.com/office/officeart/2005/8/layout/vProcess5"/>
    <dgm:cxn modelId="{71E7E83B-6B22-4050-AD1A-4E0FCB839D78}" type="presParOf" srcId="{B81E1919-376A-421C-AB5F-5B53180FFA81}" destId="{2CA20C23-70F9-4609-86A0-2D85B5535A2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FB73B0-74C4-4FEA-B16C-854A79498B6B}">
      <dsp:nvSpPr>
        <dsp:cNvPr id="0" name=""/>
        <dsp:cNvSpPr/>
      </dsp:nvSpPr>
      <dsp:spPr>
        <a:xfrm>
          <a:off x="0" y="0"/>
          <a:ext cx="8722360" cy="93059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kritisch zijn op eigen handelen, en een voorstelling maken van wat eigen gedrag betekent voor anderen of voor de situatie. </a:t>
          </a:r>
          <a:endParaRPr lang="en-US" sz="1800" kern="1200" dirty="0"/>
        </a:p>
      </dsp:txBody>
      <dsp:txXfrm>
        <a:off x="27256" y="27256"/>
        <a:ext cx="7718178" cy="876080"/>
      </dsp:txXfrm>
    </dsp:sp>
    <dsp:sp modelId="{EA4F15F5-BC4A-406E-AE68-6893F8535A7D}">
      <dsp:nvSpPr>
        <dsp:cNvPr id="0" name=""/>
        <dsp:cNvSpPr/>
      </dsp:nvSpPr>
      <dsp:spPr>
        <a:xfrm>
          <a:off x="769619" y="1085691"/>
          <a:ext cx="8722360" cy="930592"/>
        </a:xfrm>
        <a:prstGeom prst="roundRect">
          <a:avLst>
            <a:gd name="adj" fmla="val 10000"/>
          </a:avLst>
        </a:prstGeom>
        <a:solidFill>
          <a:schemeClr val="accent2">
            <a:hueOff val="-5175944"/>
            <a:satOff val="22930"/>
            <a:lumOff val="-8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Er is een keuze mogelijk voor gelijkwaardigheid ("Ik ben OK, jij bent OK") en om verantwoordelijkheid voor eigen emotie en daden te nemen.</a:t>
          </a:r>
          <a:endParaRPr lang="en-US" sz="1800" kern="1200"/>
        </a:p>
      </dsp:txBody>
      <dsp:txXfrm>
        <a:off x="796875" y="1112947"/>
        <a:ext cx="7293342" cy="876080"/>
      </dsp:txXfrm>
    </dsp:sp>
    <dsp:sp modelId="{F2637027-C136-4D67-80D0-33482B746D0F}">
      <dsp:nvSpPr>
        <dsp:cNvPr id="0" name=""/>
        <dsp:cNvSpPr/>
      </dsp:nvSpPr>
      <dsp:spPr>
        <a:xfrm>
          <a:off x="1539239" y="2171382"/>
          <a:ext cx="8722360" cy="930592"/>
        </a:xfrm>
        <a:prstGeom prst="roundRect">
          <a:avLst>
            <a:gd name="adj" fmla="val 10000"/>
          </a:avLst>
        </a:prstGeom>
        <a:solidFill>
          <a:schemeClr val="accent2">
            <a:hueOff val="-10351888"/>
            <a:satOff val="45859"/>
            <a:lumOff val="-168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De Dramadriehoek richt zich op het negatieve, het antigif is daarom je richten op het positieve.</a:t>
          </a:r>
          <a:endParaRPr lang="en-US" sz="1800" kern="1200" dirty="0"/>
        </a:p>
      </dsp:txBody>
      <dsp:txXfrm>
        <a:off x="1566495" y="2198638"/>
        <a:ext cx="7293342" cy="876080"/>
      </dsp:txXfrm>
    </dsp:sp>
    <dsp:sp modelId="{B326F7F0-45E0-43A3-9772-FE1ED8C355DA}">
      <dsp:nvSpPr>
        <dsp:cNvPr id="0" name=""/>
        <dsp:cNvSpPr/>
      </dsp:nvSpPr>
      <dsp:spPr>
        <a:xfrm>
          <a:off x="8117474" y="705699"/>
          <a:ext cx="604885" cy="60488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8253573" y="705699"/>
        <a:ext cx="332687" cy="455176"/>
      </dsp:txXfrm>
    </dsp:sp>
    <dsp:sp modelId="{A60C835A-CC7E-4E8B-B485-60D6C5BC4951}">
      <dsp:nvSpPr>
        <dsp:cNvPr id="0" name=""/>
        <dsp:cNvSpPr/>
      </dsp:nvSpPr>
      <dsp:spPr>
        <a:xfrm>
          <a:off x="8887094" y="1785186"/>
          <a:ext cx="604885" cy="60488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0945986"/>
            <a:satOff val="31321"/>
            <a:lumOff val="-208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0945986"/>
              <a:satOff val="31321"/>
              <a:lumOff val="-20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9023193" y="1785186"/>
        <a:ext cx="332687" cy="455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ervacounseling.nl/index.php/blog2/361-van-drama-driehoek-naar-winnaars-driehoek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nselijk-lichaam.com/psychologie/positief-denken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mHsQ-JRnsI?feature=oemb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lideplayer.nl/slide/2412253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oepags.com/social-media-the-modern-day-double-edged-sword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lideplayer.nl/slide/2412253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70D808-8A3E-4C04-A38B-65241AEE4B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Iedereen in de dramadriehoek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9D6DB75-3CD5-4EA4-BCA2-8B8C167E0E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Iedereen laat zich wel eens verleiden maar….</a:t>
            </a:r>
          </a:p>
          <a:p>
            <a:r>
              <a:rPr lang="nl-NL" dirty="0"/>
              <a:t>Als wij ons hiervan bewust worden,</a:t>
            </a:r>
          </a:p>
          <a:p>
            <a:r>
              <a:rPr lang="nl-NL" dirty="0"/>
              <a:t>Kunnen we er uit stappen!</a:t>
            </a:r>
          </a:p>
        </p:txBody>
      </p:sp>
    </p:spTree>
    <p:extLst>
      <p:ext uri="{BB962C8B-B14F-4D97-AF65-F5344CB8AC3E}">
        <p14:creationId xmlns:p14="http://schemas.microsoft.com/office/powerpoint/2010/main" val="2323210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18A494-0954-4EE8-AEE6-4298CFBBD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de bedoeling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BFA139-7479-4F61-BF91-4EEA3401F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Als je iets niet leuk vindt,</a:t>
            </a:r>
          </a:p>
          <a:p>
            <a:r>
              <a:rPr lang="nl-NL" dirty="0"/>
              <a:t>Als er iets vervelends gebeurt,</a:t>
            </a:r>
          </a:p>
          <a:p>
            <a:r>
              <a:rPr lang="nl-NL" dirty="0"/>
              <a:t>Kijk dan eens kritisch of je in 1 van de rollen van de dramadriehoek zit..</a:t>
            </a:r>
          </a:p>
          <a:p>
            <a:r>
              <a:rPr lang="nl-NL" dirty="0"/>
              <a:t>Als je de rol herkent, heb je een keuze,</a:t>
            </a:r>
          </a:p>
          <a:p>
            <a:r>
              <a:rPr lang="nl-NL" dirty="0"/>
              <a:t>Blijf ik in de dramadriehoek of wil je het beter maken?</a:t>
            </a:r>
          </a:p>
          <a:p>
            <a:endParaRPr lang="nl-NL" dirty="0"/>
          </a:p>
          <a:p>
            <a:r>
              <a:rPr lang="nl-NL" dirty="0"/>
              <a:t>Besluit tot actie!!!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736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9F26AF7-9AC1-49A4-8F89-2C63E1C0A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491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7099BE3-7826-41BA-A15D-B74EFB3F1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/>
              <a:t>Naar de winnaars driehoek!</a:t>
            </a:r>
          </a:p>
        </p:txBody>
      </p:sp>
      <p:pic>
        <p:nvPicPr>
          <p:cNvPr id="9" name="Tijdelijke aanduiding voor inhoud 3" descr="Afbeelding met zitten&#10;&#10;Automatisch gegenereerde beschrijving">
            <a:extLst>
              <a:ext uri="{FF2B5EF4-FFF2-40B4-BE49-F238E27FC236}">
                <a16:creationId xmlns:a16="http://schemas.microsoft.com/office/drawing/2014/main" id="{2B333AE8-0CAF-4251-8596-4B78B47C1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56004" y="707463"/>
            <a:ext cx="4297680" cy="3062097"/>
          </a:xfrm>
          <a:prstGeom prst="rect">
            <a:avLst/>
          </a:prstGeom>
        </p:spPr>
      </p:pic>
      <p:pic>
        <p:nvPicPr>
          <p:cNvPr id="30" name="Picture 2" descr="https://www.coachy.nl/wp-content/uploads/2013/08/Winnaarsdriehoek.jpg">
            <a:extLst>
              <a:ext uri="{FF2B5EF4-FFF2-40B4-BE49-F238E27FC236}">
                <a16:creationId xmlns:a16="http://schemas.microsoft.com/office/drawing/2014/main" id="{A7B28A3E-A5BF-4ED7-BDCE-E40D9741FA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8318" y="479090"/>
            <a:ext cx="5081361" cy="351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188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619C14-0CC9-45C9-8B64-8658BDD4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verandering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2BE0C2-4F22-46E8-A83C-71D51C1DB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Redder</a:t>
            </a:r>
            <a:r>
              <a:rPr lang="nl-NL" dirty="0"/>
              <a:t>: Ga helpen, niet meer dan gevraagd wordt!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b="1" dirty="0">
                <a:solidFill>
                  <a:srgbClr val="FF0000"/>
                </a:solidFill>
              </a:rPr>
              <a:t>Slachtoffer</a:t>
            </a:r>
            <a:r>
              <a:rPr lang="nl-NL" dirty="0"/>
              <a:t>: Kijk naar wat je zelf kunt veranderen of zoek gerichte hulp, met een duidelijke vraag!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b="1" dirty="0">
                <a:solidFill>
                  <a:srgbClr val="FF0000"/>
                </a:solidFill>
              </a:rPr>
              <a:t>Aanklager</a:t>
            </a:r>
            <a:r>
              <a:rPr lang="nl-NL" dirty="0"/>
              <a:t>: Bekijk het van meerdere kanten en positief! Coach naar een oplossing.</a:t>
            </a:r>
          </a:p>
        </p:txBody>
      </p:sp>
    </p:spTree>
    <p:extLst>
      <p:ext uri="{BB962C8B-B14F-4D97-AF65-F5344CB8AC3E}">
        <p14:creationId xmlns:p14="http://schemas.microsoft.com/office/powerpoint/2010/main" val="342153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84FA23-8A85-4666-B887-EFAD835DD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612" y="218092"/>
            <a:ext cx="3810830" cy="260313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nl-NL" sz="1400">
                <a:solidFill>
                  <a:srgbClr val="FFFFFF"/>
                </a:solidFill>
              </a:rPr>
              <a:t>Rollen winnaarsdriehoek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97C505-25BA-4A35-885D-CAE443A05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anchor="ctr">
            <a:normAutofit/>
          </a:bodyPr>
          <a:lstStyle/>
          <a:p>
            <a:r>
              <a:rPr lang="nl-NL" b="1" dirty="0"/>
              <a:t>De Helper</a:t>
            </a:r>
            <a:r>
              <a:rPr lang="nl-NL" dirty="0"/>
              <a:t> doet zorgzaam alleen wat afgesproken is</a:t>
            </a:r>
          </a:p>
          <a:p>
            <a:r>
              <a:rPr lang="nl-NL" b="1" dirty="0"/>
              <a:t>Motivator</a:t>
            </a:r>
            <a:r>
              <a:rPr lang="nl-NL" dirty="0"/>
              <a:t> coachend grenzen aangeven, kan iets van meerdere kanten bekijken</a:t>
            </a:r>
          </a:p>
          <a:p>
            <a:r>
              <a:rPr lang="nl-NL" b="1" dirty="0"/>
              <a:t>Kwetsbaar Persoon</a:t>
            </a:r>
            <a:r>
              <a:rPr lang="nl-NL" dirty="0"/>
              <a:t> is bereid tot actie en kan reflecteren. Accepteert zichzelf.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Waar de dramadriehoek de schuldvraag buiten zichzelf legt, moedigt de winnaarsdriehoek ieders verantwoordelijkheid zelf nemen, aan.</a:t>
            </a:r>
          </a:p>
          <a:p>
            <a:endParaRPr lang="nl-NL" dirty="0"/>
          </a:p>
        </p:txBody>
      </p:sp>
      <p:sp>
        <p:nvSpPr>
          <p:cNvPr id="5" name="Gelijkbenige driehoek 4">
            <a:extLst>
              <a:ext uri="{FF2B5EF4-FFF2-40B4-BE49-F238E27FC236}">
                <a16:creationId xmlns:a16="http://schemas.microsoft.com/office/drawing/2014/main" id="{0C31B1C0-E54E-47BE-A8EF-EB1C445A6FA7}"/>
              </a:ext>
            </a:extLst>
          </p:cNvPr>
          <p:cNvSpPr/>
          <p:nvPr/>
        </p:nvSpPr>
        <p:spPr>
          <a:xfrm>
            <a:off x="2141438" y="4077189"/>
            <a:ext cx="2947917" cy="2101755"/>
          </a:xfrm>
          <a:prstGeom prst="triangle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A86B3784-451C-4523-B8E8-01CD39F04513}"/>
              </a:ext>
            </a:extLst>
          </p:cNvPr>
          <p:cNvSpPr/>
          <p:nvPr/>
        </p:nvSpPr>
        <p:spPr>
          <a:xfrm>
            <a:off x="2472438" y="3500283"/>
            <a:ext cx="239818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28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kwetsbare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C12BCD71-D0C1-434B-8A63-1A7A8714874F}"/>
              </a:ext>
            </a:extLst>
          </p:cNvPr>
          <p:cNvSpPr/>
          <p:nvPr/>
        </p:nvSpPr>
        <p:spPr>
          <a:xfrm>
            <a:off x="4707778" y="5819141"/>
            <a:ext cx="239818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28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helper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F9712E42-14DF-476D-BE1E-41A6E97454F3}"/>
              </a:ext>
            </a:extLst>
          </p:cNvPr>
          <p:cNvSpPr/>
          <p:nvPr/>
        </p:nvSpPr>
        <p:spPr>
          <a:xfrm>
            <a:off x="-21504" y="5882577"/>
            <a:ext cx="239818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28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motivator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7E16479-3735-4066-9D9F-BB1860773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22" b="93403" l="9832" r="89928">
                        <a14:foregroundMark x1="29496" y1="90972" x2="20384" y2="90625"/>
                        <a14:foregroundMark x1="20384" y1="90625" x2="15348" y2="93403"/>
                      </a14:backgroundRemoval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327558" y="1296537"/>
            <a:ext cx="6596370" cy="455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83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2">
            <a:extLst>
              <a:ext uri="{FF2B5EF4-FFF2-40B4-BE49-F238E27FC236}">
                <a16:creationId xmlns:a16="http://schemas.microsoft.com/office/drawing/2014/main" id="{A1CC84D1-336F-4B55-A9F1-57C2FDAFAA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4841175"/>
              </p:ext>
            </p:extLst>
          </p:nvPr>
        </p:nvGraphicFramePr>
        <p:xfrm>
          <a:off x="965201" y="2638425"/>
          <a:ext cx="10261600" cy="310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https://www.coachy.nl/wp-content/uploads/2013/08/Winnaarsdriehoek.jpg">
            <a:extLst>
              <a:ext uri="{FF2B5EF4-FFF2-40B4-BE49-F238E27FC236}">
                <a16:creationId xmlns:a16="http://schemas.microsoft.com/office/drawing/2014/main" id="{1CA8B574-2550-4BE6-ACC7-3746ED5F4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5080" y="206135"/>
            <a:ext cx="3121840" cy="216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788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97CA23-2F17-4255-AFED-A6602C927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/>
          <a:lstStyle/>
          <a:p>
            <a:r>
              <a:rPr lang="nl-NL"/>
              <a:t>Opdracht 3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3116B5-DD7C-4816-842B-EFCD1895E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Kijk de komende week eens naar gedrag van jezelf en anderen en probeer de rollen te herkennen!</a:t>
            </a:r>
          </a:p>
          <a:p>
            <a:pPr marL="0" indent="0">
              <a:buNone/>
            </a:pPr>
            <a:r>
              <a:rPr lang="nl-NL" dirty="0"/>
              <a:t>Benieuwd wat jullie volgende week te vertellen hebben!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SUCCES!</a:t>
            </a:r>
          </a:p>
        </p:txBody>
      </p:sp>
    </p:spTree>
    <p:extLst>
      <p:ext uri="{BB962C8B-B14F-4D97-AF65-F5344CB8AC3E}">
        <p14:creationId xmlns:p14="http://schemas.microsoft.com/office/powerpoint/2010/main" val="869159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2A0A2C-4487-4275-84A3-51AEFDC7B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Eventueel nog te kijken</a:t>
            </a:r>
          </a:p>
        </p:txBody>
      </p:sp>
      <p:pic>
        <p:nvPicPr>
          <p:cNvPr id="4" name="Onlinemedia 3" title="Deel 1 Stap uit de Dramadriehoek Introductie">
            <a:hlinkClick r:id="" action="ppaction://media"/>
            <a:extLst>
              <a:ext uri="{FF2B5EF4-FFF2-40B4-BE49-F238E27FC236}">
                <a16:creationId xmlns:a16="http://schemas.microsoft.com/office/drawing/2014/main" id="{E2401C1D-EFE9-40E6-9D20-84675ABE5CF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338513" y="2638425"/>
            <a:ext cx="5514975" cy="310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07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A393D6-E9A4-44D5-86BE-8D0C982AA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000"/>
              <a:t>De dramadriehoek</a:t>
            </a:r>
          </a:p>
        </p:txBody>
      </p:sp>
      <p:pic>
        <p:nvPicPr>
          <p:cNvPr id="4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071F6D32-6690-41E8-A19A-24E9103182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4053"/>
          <a:stretch/>
        </p:blipFill>
        <p:spPr>
          <a:xfrm>
            <a:off x="5458968" y="1646843"/>
            <a:ext cx="6257544" cy="356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38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elijkbenige driehoek 3">
            <a:extLst>
              <a:ext uri="{FF2B5EF4-FFF2-40B4-BE49-F238E27FC236}">
                <a16:creationId xmlns:a16="http://schemas.microsoft.com/office/drawing/2014/main" id="{A0466706-1A5F-474E-8AD0-E060609BE6E0}"/>
              </a:ext>
            </a:extLst>
          </p:cNvPr>
          <p:cNvSpPr/>
          <p:nvPr/>
        </p:nvSpPr>
        <p:spPr>
          <a:xfrm rot="2635618">
            <a:off x="4116290" y="860664"/>
            <a:ext cx="3404652" cy="3351468"/>
          </a:xfrm>
          <a:prstGeom prst="triangle">
            <a:avLst>
              <a:gd name="adj" fmla="val 10000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D4C95F30-0AB6-4EA7-A4AF-3FE0D6698F63}"/>
              </a:ext>
            </a:extLst>
          </p:cNvPr>
          <p:cNvSpPr/>
          <p:nvPr/>
        </p:nvSpPr>
        <p:spPr>
          <a:xfrm>
            <a:off x="8275278" y="2013178"/>
            <a:ext cx="151515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8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REDDER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C4FB820-633F-4C49-9EFC-54BA30F10D09}"/>
              </a:ext>
            </a:extLst>
          </p:cNvPr>
          <p:cNvSpPr/>
          <p:nvPr/>
        </p:nvSpPr>
        <p:spPr>
          <a:xfrm>
            <a:off x="4091288" y="4810540"/>
            <a:ext cx="359081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28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SLACHTOFFER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7244D17-FAE9-4F64-AC6A-128138861E8E}"/>
              </a:ext>
            </a:extLst>
          </p:cNvPr>
          <p:cNvSpPr/>
          <p:nvPr/>
        </p:nvSpPr>
        <p:spPr>
          <a:xfrm>
            <a:off x="1099930" y="2108042"/>
            <a:ext cx="239818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28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AANKLAGER</a:t>
            </a:r>
          </a:p>
        </p:txBody>
      </p:sp>
      <p:sp>
        <p:nvSpPr>
          <p:cNvPr id="8" name="Tekstballon: ovaal 7">
            <a:extLst>
              <a:ext uri="{FF2B5EF4-FFF2-40B4-BE49-F238E27FC236}">
                <a16:creationId xmlns:a16="http://schemas.microsoft.com/office/drawing/2014/main" id="{D2CA33A8-AD21-492E-9665-6B0069F0596D}"/>
              </a:ext>
            </a:extLst>
          </p:cNvPr>
          <p:cNvSpPr/>
          <p:nvPr/>
        </p:nvSpPr>
        <p:spPr>
          <a:xfrm>
            <a:off x="7407965" y="4306957"/>
            <a:ext cx="2118172" cy="1026803"/>
          </a:xfrm>
          <a:prstGeom prst="wedgeEllipseCallout">
            <a:avLst>
              <a:gd name="adj1" fmla="val -121497"/>
              <a:gd name="adj2" fmla="val 914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Ze scheldt me weer uit, ik kan er niets aan doen..</a:t>
            </a:r>
          </a:p>
        </p:txBody>
      </p:sp>
      <p:sp>
        <p:nvSpPr>
          <p:cNvPr id="10" name="Tekstballon: ovaal 9">
            <a:extLst>
              <a:ext uri="{FF2B5EF4-FFF2-40B4-BE49-F238E27FC236}">
                <a16:creationId xmlns:a16="http://schemas.microsoft.com/office/drawing/2014/main" id="{05A10E0C-D761-4B1A-8339-77CC6F93DA61}"/>
              </a:ext>
            </a:extLst>
          </p:cNvPr>
          <p:cNvSpPr/>
          <p:nvPr/>
        </p:nvSpPr>
        <p:spPr>
          <a:xfrm>
            <a:off x="9328825" y="939993"/>
            <a:ext cx="1696278" cy="1026803"/>
          </a:xfrm>
          <a:prstGeom prst="wedgeEllipseCallout">
            <a:avLst>
              <a:gd name="adj1" fmla="val -42708"/>
              <a:gd name="adj2" fmla="val 6508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Ik help je wel! Ik scheld eens flink terug</a:t>
            </a:r>
          </a:p>
        </p:txBody>
      </p:sp>
      <p:sp>
        <p:nvSpPr>
          <p:cNvPr id="11" name="Tekstballon: ovaal 10">
            <a:extLst>
              <a:ext uri="{FF2B5EF4-FFF2-40B4-BE49-F238E27FC236}">
                <a16:creationId xmlns:a16="http://schemas.microsoft.com/office/drawing/2014/main" id="{4A7F4C41-F3C7-4727-B473-6FAF554B5445}"/>
              </a:ext>
            </a:extLst>
          </p:cNvPr>
          <p:cNvSpPr/>
          <p:nvPr/>
        </p:nvSpPr>
        <p:spPr>
          <a:xfrm>
            <a:off x="3359425" y="841513"/>
            <a:ext cx="1696278" cy="1026803"/>
          </a:xfrm>
          <a:prstGeom prst="wedgeEllipseCallout">
            <a:avLst>
              <a:gd name="adj1" fmla="val -52083"/>
              <a:gd name="adj2" fmla="val 8314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Kun je het weer niet alleen af, loser!!</a:t>
            </a:r>
          </a:p>
        </p:txBody>
      </p:sp>
      <p:sp>
        <p:nvSpPr>
          <p:cNvPr id="12" name="Tekstballon: ovaal 11">
            <a:extLst>
              <a:ext uri="{FF2B5EF4-FFF2-40B4-BE49-F238E27FC236}">
                <a16:creationId xmlns:a16="http://schemas.microsoft.com/office/drawing/2014/main" id="{109A92C7-6FB5-4830-9A4C-6F3D67550739}"/>
              </a:ext>
            </a:extLst>
          </p:cNvPr>
          <p:cNvSpPr/>
          <p:nvPr/>
        </p:nvSpPr>
        <p:spPr>
          <a:xfrm>
            <a:off x="1099930" y="797559"/>
            <a:ext cx="1696278" cy="1026803"/>
          </a:xfrm>
          <a:prstGeom prst="wedgeEllipseCallout">
            <a:avLst>
              <a:gd name="adj1" fmla="val -15364"/>
              <a:gd name="adj2" fmla="val 8444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Wat ben je toch een lozer!</a:t>
            </a:r>
          </a:p>
        </p:txBody>
      </p:sp>
      <p:pic>
        <p:nvPicPr>
          <p:cNvPr id="3074" name="Picture 2" descr="Afbeeldingsresultaat voor meisje puber">
            <a:extLst>
              <a:ext uri="{FF2B5EF4-FFF2-40B4-BE49-F238E27FC236}">
                <a16:creationId xmlns:a16="http://schemas.microsoft.com/office/drawing/2014/main" id="{F5412BC9-F91F-4417-84DC-B187A53DA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0" b="89832" l="9959" r="89923">
                        <a14:foregroundMark x1="34532" y1="60477" x2="34532" y2="60477"/>
                        <a14:foregroundMark x1="38774" y1="70822" x2="38774" y2="70822"/>
                        <a14:foregroundMark x1="36653" y1="81167" x2="31349" y2="60477"/>
                        <a14:foregroundMark x1="69593" y1="42882" x2="58986" y2="15031"/>
                        <a14:foregroundMark x1="55804" y1="16622" x2="62169" y2="7073"/>
                        <a14:foregroundMark x1="67472" y1="15827" x2="58986" y2="2210"/>
                        <a14:foregroundMark x1="88745" y1="42882" x2="85032" y2="126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908" y="2425032"/>
            <a:ext cx="1792288" cy="119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 voor meisje puber">
            <a:extLst>
              <a:ext uri="{FF2B5EF4-FFF2-40B4-BE49-F238E27FC236}">
                <a16:creationId xmlns:a16="http://schemas.microsoft.com/office/drawing/2014/main" id="{92CCADC9-E779-4028-9654-8779499F9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8" b="99379" l="9945" r="89917">
                        <a14:foregroundMark x1="18646" y1="91097" x2="34807" y2="86957"/>
                        <a14:foregroundMark x1="34807" y1="86957" x2="53591" y2="99379"/>
                        <a14:foregroundMark x1="65193" y1="71843" x2="65193" y2="71843"/>
                        <a14:foregroundMark x1="19061" y1="66874" x2="19061" y2="66874"/>
                        <a14:backgroundMark x1="78039" y1="89027" x2="79834" y2="92754"/>
                        <a14:backgroundMark x1="72514" y1="90269" x2="69475" y2="86749"/>
                        <a14:backgroundMark x1="9807" y1="83851" x2="9807" y2="894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695" y="5253961"/>
            <a:ext cx="2286000" cy="152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fbeeldingsresultaat voor meisje puber boos">
            <a:extLst>
              <a:ext uri="{FF2B5EF4-FFF2-40B4-BE49-F238E27FC236}">
                <a16:creationId xmlns:a16="http://schemas.microsoft.com/office/drawing/2014/main" id="{958A3DDD-EA05-4260-B60D-E6166B347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67" b="99444" l="2593" r="94815">
                        <a14:foregroundMark x1="45926" y1="11667" x2="55926" y2="16111"/>
                        <a14:foregroundMark x1="57037" y1="2222" x2="41111" y2="5556"/>
                        <a14:foregroundMark x1="3223" y1="71111" x2="2593" y2="72222"/>
                        <a14:foregroundMark x1="4706" y1="68494" x2="3223" y2="71111"/>
                        <a14:foregroundMark x1="15185" y1="50000" x2="4950" y2="68063"/>
                        <a14:foregroundMark x1="4306" y1="71111" x2="16296" y2="63333"/>
                        <a14:foregroundMark x1="4197" y1="71182" x2="4306" y2="71111"/>
                        <a14:foregroundMark x1="2593" y1="72222" x2="4031" y2="71289"/>
                        <a14:foregroundMark x1="14074" y1="23333" x2="14074" y2="23333"/>
                        <a14:foregroundMark x1="13333" y1="35556" x2="13333" y2="35556"/>
                        <a14:foregroundMark x1="27778" y1="27222" x2="27778" y2="27222"/>
                        <a14:foregroundMark x1="25185" y1="35000" x2="25185" y2="35000"/>
                        <a14:foregroundMark x1="23333" y1="35000" x2="23333" y2="35000"/>
                        <a14:foregroundMark x1="23333" y1="37222" x2="23333" y2="37222"/>
                        <a14:foregroundMark x1="23333" y1="37222" x2="16667" y2="84444"/>
                        <a14:foregroundMark x1="14444" y1="90000" x2="9630" y2="96667"/>
                        <a14:foregroundMark x1="23704" y1="30000" x2="21481" y2="30556"/>
                        <a14:foregroundMark x1="28889" y1="25000" x2="31481" y2="22222"/>
                        <a14:foregroundMark x1="25185" y1="23889" x2="25185" y2="23889"/>
                        <a14:foregroundMark x1="27407" y1="21111" x2="27407" y2="21111"/>
                        <a14:foregroundMark x1="69259" y1="52222" x2="87778" y2="60000"/>
                        <a14:foregroundMark x1="87778" y1="60000" x2="88148" y2="60556"/>
                        <a14:foregroundMark x1="95185" y1="72778" x2="66667" y2="32222"/>
                        <a14:foregroundMark x1="68519" y1="29444" x2="77037" y2="38889"/>
                        <a14:foregroundMark x1="90370" y1="75000" x2="68889" y2="99444"/>
                        <a14:foregroundMark x1="67407" y1="70000" x2="67407" y2="70000"/>
                        <a14:foregroundMark x1="42222" y1="99444" x2="42222" y2="99444"/>
                        <a14:foregroundMark x1="35556" y1="97222" x2="35556" y2="97222"/>
                        <a14:foregroundMark x1="65185" y1="28889" x2="65185" y2="28889"/>
                        <a14:foregroundMark x1="7778" y1="94444" x2="7778" y2="94444"/>
                        <a14:foregroundMark x1="29259" y1="99444" x2="29259" y2="99444"/>
                        <a14:backgroundMark x1="4074" y1="71111" x2="4074" y2="71111"/>
                        <a14:backgroundMark x1="4074" y1="71111" x2="5556" y2="65556"/>
                        <a14:backgroundMark x1="3704" y1="73889" x2="3704" y2="66667"/>
                        <a14:backgroundMark x1="4074" y1="77222" x2="3704" y2="7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46" y="2571750"/>
            <a:ext cx="1901504" cy="126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kstballon: ovaal 15">
            <a:extLst>
              <a:ext uri="{FF2B5EF4-FFF2-40B4-BE49-F238E27FC236}">
                <a16:creationId xmlns:a16="http://schemas.microsoft.com/office/drawing/2014/main" id="{38CE8375-FEBF-4F65-AF27-FE3D5D50A780}"/>
              </a:ext>
            </a:extLst>
          </p:cNvPr>
          <p:cNvSpPr/>
          <p:nvPr/>
        </p:nvSpPr>
        <p:spPr>
          <a:xfrm>
            <a:off x="6911967" y="5016595"/>
            <a:ext cx="2845083" cy="1026803"/>
          </a:xfrm>
          <a:prstGeom prst="wedgeEllipseCallout">
            <a:avLst>
              <a:gd name="adj1" fmla="val -76223"/>
              <a:gd name="adj2" fmla="val 246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O nee, he nu heeft ze het alleen maar erger gemaakt, kan ik toch niks aan doen!</a:t>
            </a:r>
          </a:p>
        </p:txBody>
      </p:sp>
      <p:sp>
        <p:nvSpPr>
          <p:cNvPr id="17" name="Tekstballon: ovaal 16">
            <a:extLst>
              <a:ext uri="{FF2B5EF4-FFF2-40B4-BE49-F238E27FC236}">
                <a16:creationId xmlns:a16="http://schemas.microsoft.com/office/drawing/2014/main" id="{1932E638-1F4B-419B-BC42-6FA94E71D170}"/>
              </a:ext>
            </a:extLst>
          </p:cNvPr>
          <p:cNvSpPr/>
          <p:nvPr/>
        </p:nvSpPr>
        <p:spPr>
          <a:xfrm>
            <a:off x="7407965" y="426591"/>
            <a:ext cx="2194221" cy="1026803"/>
          </a:xfrm>
          <a:prstGeom prst="wedgeEllipseCallout">
            <a:avLst>
              <a:gd name="adj1" fmla="val 11478"/>
              <a:gd name="adj2" fmla="val 116378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Ja, hallo ik probeer je alleen maar te helpen hoor!</a:t>
            </a:r>
          </a:p>
        </p:txBody>
      </p:sp>
      <p:sp>
        <p:nvSpPr>
          <p:cNvPr id="18" name="Tekstballon: ovaal 17">
            <a:extLst>
              <a:ext uri="{FF2B5EF4-FFF2-40B4-BE49-F238E27FC236}">
                <a16:creationId xmlns:a16="http://schemas.microsoft.com/office/drawing/2014/main" id="{4CC37A18-9635-45BD-8865-3A5EA0F34BEF}"/>
              </a:ext>
            </a:extLst>
          </p:cNvPr>
          <p:cNvSpPr/>
          <p:nvPr/>
        </p:nvSpPr>
        <p:spPr>
          <a:xfrm>
            <a:off x="9130352" y="841512"/>
            <a:ext cx="2345327" cy="1026803"/>
          </a:xfrm>
          <a:prstGeom prst="wedgeEllipseCallout">
            <a:avLst>
              <a:gd name="adj1" fmla="val -52083"/>
              <a:gd name="adj2" fmla="val 8314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We spreken haar morgen in de pauze wel eens met de hele groep aan!!</a:t>
            </a:r>
          </a:p>
        </p:txBody>
      </p:sp>
      <p:sp>
        <p:nvSpPr>
          <p:cNvPr id="19" name="Tekstballon: ovaal 18">
            <a:extLst>
              <a:ext uri="{FF2B5EF4-FFF2-40B4-BE49-F238E27FC236}">
                <a16:creationId xmlns:a16="http://schemas.microsoft.com/office/drawing/2014/main" id="{91CDD5A1-691B-4917-887E-D28D941528B8}"/>
              </a:ext>
            </a:extLst>
          </p:cNvPr>
          <p:cNvSpPr/>
          <p:nvPr/>
        </p:nvSpPr>
        <p:spPr>
          <a:xfrm>
            <a:off x="286676" y="3769662"/>
            <a:ext cx="2509532" cy="1246933"/>
          </a:xfrm>
          <a:prstGeom prst="wedgeEllipseCallout">
            <a:avLst>
              <a:gd name="adj1" fmla="val 10308"/>
              <a:gd name="adj2" fmla="val -9738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Nu ben ik hier het slachtoffer hoor! Met de hele groep komen, pfff</a:t>
            </a:r>
          </a:p>
        </p:txBody>
      </p:sp>
      <p:sp>
        <p:nvSpPr>
          <p:cNvPr id="20" name="Tekstballon: ovaal 19">
            <a:extLst>
              <a:ext uri="{FF2B5EF4-FFF2-40B4-BE49-F238E27FC236}">
                <a16:creationId xmlns:a16="http://schemas.microsoft.com/office/drawing/2014/main" id="{AD10D6B8-10C8-450E-A7D7-5558E41908E6}"/>
              </a:ext>
            </a:extLst>
          </p:cNvPr>
          <p:cNvSpPr/>
          <p:nvPr/>
        </p:nvSpPr>
        <p:spPr>
          <a:xfrm>
            <a:off x="7113696" y="3953421"/>
            <a:ext cx="1696278" cy="1026803"/>
          </a:xfrm>
          <a:prstGeom prst="wedgeEllipseCallout">
            <a:avLst>
              <a:gd name="adj1" fmla="val -105185"/>
              <a:gd name="adj2" fmla="val 11770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Nu heb je het echt verknald voor me!!</a:t>
            </a:r>
          </a:p>
        </p:txBody>
      </p:sp>
      <p:sp>
        <p:nvSpPr>
          <p:cNvPr id="21" name="Tekstballon: ovaal 20">
            <a:extLst>
              <a:ext uri="{FF2B5EF4-FFF2-40B4-BE49-F238E27FC236}">
                <a16:creationId xmlns:a16="http://schemas.microsoft.com/office/drawing/2014/main" id="{7A2B0869-3ABF-43FC-869E-C8C41591D26F}"/>
              </a:ext>
            </a:extLst>
          </p:cNvPr>
          <p:cNvSpPr/>
          <p:nvPr/>
        </p:nvSpPr>
        <p:spPr>
          <a:xfrm>
            <a:off x="9705131" y="1722721"/>
            <a:ext cx="1696278" cy="1026803"/>
          </a:xfrm>
          <a:prstGeom prst="wedgeEllipseCallout">
            <a:avLst>
              <a:gd name="adj1" fmla="val -52083"/>
              <a:gd name="adj2" fmla="val 8314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Nu heb ik het zeker gedaan, jij had hulp nodig!</a:t>
            </a:r>
          </a:p>
        </p:txBody>
      </p:sp>
    </p:spTree>
    <p:extLst>
      <p:ext uri="{BB962C8B-B14F-4D97-AF65-F5344CB8AC3E}">
        <p14:creationId xmlns:p14="http://schemas.microsoft.com/office/powerpoint/2010/main" val="346784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11111E-6 L 0.25364 0.4164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82" y="2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-0.32175 -0.4099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72" y="-2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56081 0.02662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20" y="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EC669C-4691-4844-8BB9-2E82966A4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onbewust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180203-3624-4F68-8B37-2CFF1BAE2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Iedereen herkent de rollen</a:t>
            </a:r>
          </a:p>
          <a:p>
            <a:r>
              <a:rPr lang="nl-NL" dirty="0"/>
              <a:t>We wisselen van de ene in de andere rol</a:t>
            </a:r>
          </a:p>
          <a:p>
            <a:r>
              <a:rPr lang="nl-NL" dirty="0"/>
              <a:t>Alle rollen zijn negatief</a:t>
            </a:r>
          </a:p>
          <a:p>
            <a:r>
              <a:rPr lang="nl-NL" dirty="0"/>
              <a:t>Doordat iemand de ene rol inzet word je automatisch in de andere rol gezet (of toch niet?)</a:t>
            </a:r>
          </a:p>
          <a:p>
            <a:r>
              <a:rPr lang="nl-NL" dirty="0"/>
              <a:t>Het systeem doorbreken zorgt voor een positieve verandering</a:t>
            </a:r>
          </a:p>
          <a:p>
            <a:endParaRPr lang="nl-NL" dirty="0"/>
          </a:p>
        </p:txBody>
      </p:sp>
      <p:pic>
        <p:nvPicPr>
          <p:cNvPr id="4098" name="Picture 2" descr="Afbeeldingsresultaat voor onbewust">
            <a:extLst>
              <a:ext uri="{FF2B5EF4-FFF2-40B4-BE49-F238E27FC236}">
                <a16:creationId xmlns:a16="http://schemas.microsoft.com/office/drawing/2014/main" id="{B08168D2-CBD9-43B8-B2F7-328FA353A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01" y="4704589"/>
            <a:ext cx="282892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91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2CD3E4-09D5-4478-B7EE-6B4910D15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81582F-DF88-430B-97ED-52F0CBE48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815765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‘Ik mag jou niet!” </a:t>
            </a:r>
          </a:p>
          <a:p>
            <a:r>
              <a:rPr lang="nl-NL" dirty="0"/>
              <a:t>Dit bericht komt binnen bij Janine…van Helma</a:t>
            </a:r>
          </a:p>
          <a:p>
            <a:r>
              <a:rPr lang="nl-NL" dirty="0"/>
              <a:t>Ze gaat hiermee naar haar beste vriendin Chantal;</a:t>
            </a:r>
          </a:p>
          <a:p>
            <a:r>
              <a:rPr lang="nl-NL" dirty="0"/>
              <a:t>‘Hoe kan ze dat nou zeggen, wat een bitch…………… ik zal daar eens wat van gaan zeggen!”</a:t>
            </a:r>
          </a:p>
          <a:p>
            <a:r>
              <a:rPr lang="nl-NL" dirty="0"/>
              <a:t>In de pauze bespreken de meiden dit in de groep….</a:t>
            </a:r>
          </a:p>
          <a:p>
            <a:r>
              <a:rPr lang="nl-NL" dirty="0"/>
              <a:t>De groep spreekt gezamenlijk Helma aan…</a:t>
            </a:r>
          </a:p>
          <a:p>
            <a:r>
              <a:rPr lang="nl-NL" dirty="0"/>
              <a:t>Helma gaat daarmee naar haar vriendinnen; ‘Wat laf om een groep op mij af te sturen, ik wilde alleen maar zeggen dat ik geen vriendinnen meer wil zijn”</a:t>
            </a:r>
          </a:p>
          <a:p>
            <a:r>
              <a:rPr lang="nl-NL" dirty="0"/>
              <a:t>Helma: “Nu krijg ik natuurlijk problemen!” </a:t>
            </a:r>
          </a:p>
          <a:p>
            <a:r>
              <a:rPr lang="nl-NL" dirty="0"/>
              <a:t>Enz. </a:t>
            </a:r>
            <a:r>
              <a:rPr lang="nl-NL" dirty="0" err="1"/>
              <a:t>enz</a:t>
            </a:r>
            <a:r>
              <a:rPr lang="nl-NL" dirty="0"/>
              <a:t>…</a:t>
            </a:r>
          </a:p>
          <a:p>
            <a:endParaRPr lang="nl-NL" dirty="0"/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965DFF73-37EB-41EB-89EE-FF2C8A69CC22}"/>
              </a:ext>
            </a:extLst>
          </p:cNvPr>
          <p:cNvSpPr/>
          <p:nvPr/>
        </p:nvSpPr>
        <p:spPr>
          <a:xfrm rot="21062983">
            <a:off x="4118779" y="2432635"/>
            <a:ext cx="2252869" cy="41081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Aanklager</a:t>
            </a:r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6AA3D4D7-3AB1-4203-AE46-733639802E7F}"/>
              </a:ext>
            </a:extLst>
          </p:cNvPr>
          <p:cNvSpPr/>
          <p:nvPr/>
        </p:nvSpPr>
        <p:spPr>
          <a:xfrm rot="170087">
            <a:off x="6988120" y="3223590"/>
            <a:ext cx="2252869" cy="41081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Slachtoffer</a:t>
            </a:r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A329D945-41DE-41CD-BB22-CE7FF7216143}"/>
              </a:ext>
            </a:extLst>
          </p:cNvPr>
          <p:cNvSpPr/>
          <p:nvPr/>
        </p:nvSpPr>
        <p:spPr>
          <a:xfrm rot="296264">
            <a:off x="9555721" y="3738930"/>
            <a:ext cx="2252869" cy="41081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Redder</a:t>
            </a: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C07BA6BB-9C4A-4367-82CD-51754C40BADE}"/>
              </a:ext>
            </a:extLst>
          </p:cNvPr>
          <p:cNvSpPr/>
          <p:nvPr/>
        </p:nvSpPr>
        <p:spPr>
          <a:xfrm rot="170087">
            <a:off x="7134211" y="4373599"/>
            <a:ext cx="1424532" cy="400215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Aanklager</a:t>
            </a: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A53E4C85-473D-4740-BD7F-DCCDDE7BC5BF}"/>
              </a:ext>
            </a:extLst>
          </p:cNvPr>
          <p:cNvSpPr/>
          <p:nvPr/>
        </p:nvSpPr>
        <p:spPr>
          <a:xfrm rot="296264">
            <a:off x="6257607" y="4747352"/>
            <a:ext cx="1258270" cy="268627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Redders</a:t>
            </a: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BF6307A3-439A-4923-A852-F7AF0A636A89}"/>
              </a:ext>
            </a:extLst>
          </p:cNvPr>
          <p:cNvSpPr/>
          <p:nvPr/>
        </p:nvSpPr>
        <p:spPr>
          <a:xfrm rot="170087">
            <a:off x="8976979" y="5370061"/>
            <a:ext cx="2252869" cy="41081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Slachtoffer</a:t>
            </a: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F9A14E88-5682-406D-8EEA-7643ECF1C231}"/>
              </a:ext>
            </a:extLst>
          </p:cNvPr>
          <p:cNvSpPr/>
          <p:nvPr/>
        </p:nvSpPr>
        <p:spPr>
          <a:xfrm rot="170087">
            <a:off x="6255673" y="3655997"/>
            <a:ext cx="1135317" cy="322977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Aanklager</a:t>
            </a:r>
          </a:p>
        </p:txBody>
      </p:sp>
    </p:spTree>
    <p:extLst>
      <p:ext uri="{BB962C8B-B14F-4D97-AF65-F5344CB8AC3E}">
        <p14:creationId xmlns:p14="http://schemas.microsoft.com/office/powerpoint/2010/main" val="181744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22A2641-527F-49CA-9434-D3ACB5B1A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 err="1"/>
              <a:t>Herken</a:t>
            </a:r>
            <a:r>
              <a:rPr lang="en-US" dirty="0"/>
              <a:t> </a:t>
            </a:r>
            <a:r>
              <a:rPr lang="en-US" dirty="0" err="1"/>
              <a:t>jij</a:t>
            </a:r>
            <a:r>
              <a:rPr lang="en-US" dirty="0"/>
              <a:t> de </a:t>
            </a:r>
            <a:r>
              <a:rPr lang="en-US" dirty="0" err="1"/>
              <a:t>rollen</a:t>
            </a:r>
            <a:r>
              <a:rPr lang="en-US" dirty="0"/>
              <a:t>?</a:t>
            </a:r>
          </a:p>
        </p:txBody>
      </p:sp>
      <p:pic>
        <p:nvPicPr>
          <p:cNvPr id="1029" name="Picture 2" descr="Afbeeldingsresultaat voor jongeren ruzie">
            <a:extLst>
              <a:ext uri="{FF2B5EF4-FFF2-40B4-BE49-F238E27FC236}">
                <a16:creationId xmlns:a16="http://schemas.microsoft.com/office/drawing/2014/main" id="{6CE47598-77F8-4F4B-9091-862252E5D9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4376" y="1191014"/>
            <a:ext cx="6257544" cy="416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edachtewolkje: wolk 3">
            <a:extLst>
              <a:ext uri="{FF2B5EF4-FFF2-40B4-BE49-F238E27FC236}">
                <a16:creationId xmlns:a16="http://schemas.microsoft.com/office/drawing/2014/main" id="{DAFC33CF-0656-49EF-8B33-C7C7BD25CA1B}"/>
              </a:ext>
            </a:extLst>
          </p:cNvPr>
          <p:cNvSpPr/>
          <p:nvPr/>
        </p:nvSpPr>
        <p:spPr>
          <a:xfrm>
            <a:off x="7251655" y="1191013"/>
            <a:ext cx="1852588" cy="1106159"/>
          </a:xfrm>
          <a:prstGeom prst="cloudCallout">
            <a:avLst>
              <a:gd name="adj1" fmla="val -26556"/>
              <a:gd name="adj2" fmla="val 8646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tx1"/>
                </a:solidFill>
              </a:rPr>
              <a:t>Ik ga dit straks aan Julia vertellen….</a:t>
            </a:r>
          </a:p>
        </p:txBody>
      </p:sp>
      <p:sp>
        <p:nvSpPr>
          <p:cNvPr id="5" name="Tekstballon: ovaal 4">
            <a:extLst>
              <a:ext uri="{FF2B5EF4-FFF2-40B4-BE49-F238E27FC236}">
                <a16:creationId xmlns:a16="http://schemas.microsoft.com/office/drawing/2014/main" id="{92CEEB4E-4157-4C14-8E91-8675201A50F8}"/>
              </a:ext>
            </a:extLst>
          </p:cNvPr>
          <p:cNvSpPr/>
          <p:nvPr/>
        </p:nvSpPr>
        <p:spPr>
          <a:xfrm>
            <a:off x="4924773" y="138307"/>
            <a:ext cx="1852588" cy="914400"/>
          </a:xfrm>
          <a:prstGeom prst="wedgeEllipseCallout">
            <a:avLst>
              <a:gd name="adj1" fmla="val 29955"/>
              <a:gd name="adj2" fmla="val 8423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tx1"/>
                </a:solidFill>
              </a:rPr>
              <a:t>Hey jongens, hebben jullie al gehoord van Julia?</a:t>
            </a:r>
          </a:p>
        </p:txBody>
      </p:sp>
      <p:sp>
        <p:nvSpPr>
          <p:cNvPr id="10" name="Tekstballon: ovaal 9">
            <a:extLst>
              <a:ext uri="{FF2B5EF4-FFF2-40B4-BE49-F238E27FC236}">
                <a16:creationId xmlns:a16="http://schemas.microsoft.com/office/drawing/2014/main" id="{B0D343B9-01DB-4194-BB6B-1EB68F80E662}"/>
              </a:ext>
            </a:extLst>
          </p:cNvPr>
          <p:cNvSpPr/>
          <p:nvPr/>
        </p:nvSpPr>
        <p:spPr>
          <a:xfrm>
            <a:off x="9401787" y="370220"/>
            <a:ext cx="1852588" cy="914400"/>
          </a:xfrm>
          <a:prstGeom prst="wedgeEllipseCallout">
            <a:avLst>
              <a:gd name="adj1" fmla="val -65184"/>
              <a:gd name="adj2" fmla="val 1219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Wat een rotstreek!</a:t>
            </a:r>
          </a:p>
        </p:txBody>
      </p:sp>
      <p:sp>
        <p:nvSpPr>
          <p:cNvPr id="11" name="Tekstballon: ovaal 10">
            <a:extLst>
              <a:ext uri="{FF2B5EF4-FFF2-40B4-BE49-F238E27FC236}">
                <a16:creationId xmlns:a16="http://schemas.microsoft.com/office/drawing/2014/main" id="{DA0A7BF3-F20E-4141-85AD-2E834E0B3D25}"/>
              </a:ext>
            </a:extLst>
          </p:cNvPr>
          <p:cNvSpPr/>
          <p:nvPr/>
        </p:nvSpPr>
        <p:spPr>
          <a:xfrm>
            <a:off x="10135228" y="2105414"/>
            <a:ext cx="1852588" cy="914400"/>
          </a:xfrm>
          <a:prstGeom prst="wedgeEllipseCallout">
            <a:avLst>
              <a:gd name="adj1" fmla="val -123841"/>
              <a:gd name="adj2" fmla="val 2336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Écht niet normaal!</a:t>
            </a:r>
          </a:p>
        </p:txBody>
      </p:sp>
      <p:sp>
        <p:nvSpPr>
          <p:cNvPr id="12" name="Tekstballon: ovaal 11">
            <a:extLst>
              <a:ext uri="{FF2B5EF4-FFF2-40B4-BE49-F238E27FC236}">
                <a16:creationId xmlns:a16="http://schemas.microsoft.com/office/drawing/2014/main" id="{BF3A8156-164E-4668-920A-9F2B08922FE1}"/>
              </a:ext>
            </a:extLst>
          </p:cNvPr>
          <p:cNvSpPr/>
          <p:nvPr/>
        </p:nvSpPr>
        <p:spPr>
          <a:xfrm>
            <a:off x="10131184" y="1286892"/>
            <a:ext cx="1852588" cy="914400"/>
          </a:xfrm>
          <a:prstGeom prst="wedgeEllipseCallout">
            <a:avLst>
              <a:gd name="adj1" fmla="val -138863"/>
              <a:gd name="adj2" fmla="val 8134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Kijk hier hebben ze het over..</a:t>
            </a:r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85D95B1D-709D-4C81-B1C2-FE638B2E9FD2}"/>
              </a:ext>
            </a:extLst>
          </p:cNvPr>
          <p:cNvSpPr/>
          <p:nvPr/>
        </p:nvSpPr>
        <p:spPr>
          <a:xfrm rot="296264">
            <a:off x="7038544" y="958426"/>
            <a:ext cx="2252869" cy="41081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Redder</a:t>
            </a:r>
          </a:p>
        </p:txBody>
      </p:sp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4819C834-A3D4-4198-9F48-22C367223C15}"/>
              </a:ext>
            </a:extLst>
          </p:cNvPr>
          <p:cNvSpPr/>
          <p:nvPr/>
        </p:nvSpPr>
        <p:spPr>
          <a:xfrm rot="170087">
            <a:off x="10690882" y="208250"/>
            <a:ext cx="1424532" cy="400215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Aanklager</a:t>
            </a:r>
          </a:p>
        </p:txBody>
      </p:sp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709B3BE2-BBB0-4C6D-BA32-B8AED4249C18}"/>
              </a:ext>
            </a:extLst>
          </p:cNvPr>
          <p:cNvSpPr/>
          <p:nvPr/>
        </p:nvSpPr>
        <p:spPr>
          <a:xfrm rot="170087">
            <a:off x="10559661" y="2879718"/>
            <a:ext cx="1424532" cy="400215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Aanklager</a:t>
            </a:r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7F312959-3B74-425D-A2F0-47350DD99F51}"/>
              </a:ext>
            </a:extLst>
          </p:cNvPr>
          <p:cNvSpPr/>
          <p:nvPr/>
        </p:nvSpPr>
        <p:spPr>
          <a:xfrm rot="170087">
            <a:off x="6335571" y="191947"/>
            <a:ext cx="1424532" cy="400215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Aanklager</a:t>
            </a:r>
          </a:p>
        </p:txBody>
      </p:sp>
      <p:sp>
        <p:nvSpPr>
          <p:cNvPr id="6" name="Bijschrift: gebogen lijn 5">
            <a:extLst>
              <a:ext uri="{FF2B5EF4-FFF2-40B4-BE49-F238E27FC236}">
                <a16:creationId xmlns:a16="http://schemas.microsoft.com/office/drawing/2014/main" id="{DB5F9BB1-9775-4376-BF4C-D38CE4F06302}"/>
              </a:ext>
            </a:extLst>
          </p:cNvPr>
          <p:cNvSpPr/>
          <p:nvPr/>
        </p:nvSpPr>
        <p:spPr>
          <a:xfrm>
            <a:off x="5671930" y="5681062"/>
            <a:ext cx="5287618" cy="25591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34454"/>
              <a:gd name="adj6" fmla="val -832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Julia wordt nu slachtoffer</a:t>
            </a:r>
          </a:p>
        </p:txBody>
      </p:sp>
    </p:spTree>
    <p:extLst>
      <p:ext uri="{BB962C8B-B14F-4D97-AF65-F5344CB8AC3E}">
        <p14:creationId xmlns:p14="http://schemas.microsoft.com/office/powerpoint/2010/main" val="273497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CC7D062-8EF1-4D0F-A16A-CF5CEB363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 err="1"/>
              <a:t>wisselspel</a:t>
            </a:r>
            <a:endParaRPr lang="en-US" dirty="0"/>
          </a:p>
        </p:txBody>
      </p:sp>
      <p:pic>
        <p:nvPicPr>
          <p:cNvPr id="2053" name="Picture 2" descr="Afbeeldingsresultaat voor jongeren ruzie">
            <a:extLst>
              <a:ext uri="{FF2B5EF4-FFF2-40B4-BE49-F238E27FC236}">
                <a16:creationId xmlns:a16="http://schemas.microsoft.com/office/drawing/2014/main" id="{22FD8A75-F5C8-4533-928A-1874F8706D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4376" y="1144082"/>
            <a:ext cx="6257544" cy="425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edachtewolkje: wolk 3">
            <a:extLst>
              <a:ext uri="{FF2B5EF4-FFF2-40B4-BE49-F238E27FC236}">
                <a16:creationId xmlns:a16="http://schemas.microsoft.com/office/drawing/2014/main" id="{D51BDA68-5065-4ECD-A6A5-EE6F658647C0}"/>
              </a:ext>
            </a:extLst>
          </p:cNvPr>
          <p:cNvSpPr/>
          <p:nvPr/>
        </p:nvSpPr>
        <p:spPr>
          <a:xfrm>
            <a:off x="9806609" y="4032664"/>
            <a:ext cx="2553694" cy="1119119"/>
          </a:xfrm>
          <a:prstGeom prst="cloudCallout">
            <a:avLst>
              <a:gd name="adj1" fmla="val -38477"/>
              <a:gd name="adj2" fmla="val -14472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>
                <a:solidFill>
                  <a:schemeClr val="tx1"/>
                </a:solidFill>
              </a:rPr>
              <a:t>Ik bedoel het zo goed en dan krijg ik steeds dit…</a:t>
            </a:r>
          </a:p>
        </p:txBody>
      </p:sp>
      <p:sp>
        <p:nvSpPr>
          <p:cNvPr id="9" name="Gedachtewolkje: wolk 8">
            <a:extLst>
              <a:ext uri="{FF2B5EF4-FFF2-40B4-BE49-F238E27FC236}">
                <a16:creationId xmlns:a16="http://schemas.microsoft.com/office/drawing/2014/main" id="{77E5CADC-42AE-4080-8EA7-26609343FD98}"/>
              </a:ext>
            </a:extLst>
          </p:cNvPr>
          <p:cNvSpPr/>
          <p:nvPr/>
        </p:nvSpPr>
        <p:spPr>
          <a:xfrm>
            <a:off x="3145538" y="3821019"/>
            <a:ext cx="3189798" cy="1722783"/>
          </a:xfrm>
          <a:prstGeom prst="cloudCallout">
            <a:avLst>
              <a:gd name="adj1" fmla="val 73891"/>
              <a:gd name="adj2" fmla="val -10596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Hij zal ook altijd zijn zin krijgen! Wat een egoïst!</a:t>
            </a:r>
          </a:p>
        </p:txBody>
      </p:sp>
      <p:sp>
        <p:nvSpPr>
          <p:cNvPr id="6" name="Bijschrift: lijn 5">
            <a:extLst>
              <a:ext uri="{FF2B5EF4-FFF2-40B4-BE49-F238E27FC236}">
                <a16:creationId xmlns:a16="http://schemas.microsoft.com/office/drawing/2014/main" id="{F766159C-F02D-4FC8-B5D5-42C68B5F5FF1}"/>
              </a:ext>
            </a:extLst>
          </p:cNvPr>
          <p:cNvSpPr/>
          <p:nvPr/>
        </p:nvSpPr>
        <p:spPr>
          <a:xfrm>
            <a:off x="5506971" y="423153"/>
            <a:ext cx="2041632" cy="522413"/>
          </a:xfrm>
          <a:prstGeom prst="borderCallout1">
            <a:avLst>
              <a:gd name="adj1" fmla="val 17400"/>
              <a:gd name="adj2" fmla="val 101364"/>
              <a:gd name="adj3" fmla="val 211224"/>
              <a:gd name="adj4" fmla="val 11615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Geen idee, zeg het maar..</a:t>
            </a:r>
          </a:p>
        </p:txBody>
      </p:sp>
      <p:sp>
        <p:nvSpPr>
          <p:cNvPr id="12" name="Bijschrift: lijn 11">
            <a:extLst>
              <a:ext uri="{FF2B5EF4-FFF2-40B4-BE49-F238E27FC236}">
                <a16:creationId xmlns:a16="http://schemas.microsoft.com/office/drawing/2014/main" id="{48C82B24-732D-4154-89C9-B7B2995C7C76}"/>
              </a:ext>
            </a:extLst>
          </p:cNvPr>
          <p:cNvSpPr/>
          <p:nvPr/>
        </p:nvSpPr>
        <p:spPr>
          <a:xfrm>
            <a:off x="5496073" y="1061914"/>
            <a:ext cx="2041632" cy="522413"/>
          </a:xfrm>
          <a:prstGeom prst="borderCallout1">
            <a:avLst>
              <a:gd name="adj1" fmla="val 17400"/>
              <a:gd name="adj2" fmla="val 101364"/>
              <a:gd name="adj3" fmla="val 102145"/>
              <a:gd name="adj4" fmla="val 11031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En als ik iets voorstel, is het toch nooit goed..</a:t>
            </a:r>
          </a:p>
        </p:txBody>
      </p:sp>
      <p:sp>
        <p:nvSpPr>
          <p:cNvPr id="13" name="Bijschrift: lijn 12">
            <a:extLst>
              <a:ext uri="{FF2B5EF4-FFF2-40B4-BE49-F238E27FC236}">
                <a16:creationId xmlns:a16="http://schemas.microsoft.com/office/drawing/2014/main" id="{2F739A72-C788-43D1-9575-8AB3F87F2076}"/>
              </a:ext>
            </a:extLst>
          </p:cNvPr>
          <p:cNvSpPr/>
          <p:nvPr/>
        </p:nvSpPr>
        <p:spPr>
          <a:xfrm>
            <a:off x="8547848" y="179037"/>
            <a:ext cx="2041632" cy="522413"/>
          </a:xfrm>
          <a:prstGeom prst="borderCallout1">
            <a:avLst>
              <a:gd name="adj1" fmla="val 17400"/>
              <a:gd name="adj2" fmla="val 101364"/>
              <a:gd name="adj3" fmla="val 206151"/>
              <a:gd name="adj4" fmla="val 12783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Wat zullen we gaan doen vanmiddag?</a:t>
            </a:r>
          </a:p>
        </p:txBody>
      </p:sp>
      <p:sp>
        <p:nvSpPr>
          <p:cNvPr id="14" name="Bijschrift: lijn 13">
            <a:extLst>
              <a:ext uri="{FF2B5EF4-FFF2-40B4-BE49-F238E27FC236}">
                <a16:creationId xmlns:a16="http://schemas.microsoft.com/office/drawing/2014/main" id="{8FD85D38-5C9D-45FC-ABA4-67899A352FCF}"/>
              </a:ext>
            </a:extLst>
          </p:cNvPr>
          <p:cNvSpPr/>
          <p:nvPr/>
        </p:nvSpPr>
        <p:spPr>
          <a:xfrm>
            <a:off x="8473104" y="841792"/>
            <a:ext cx="2041632" cy="522413"/>
          </a:xfrm>
          <a:prstGeom prst="borderCallout1">
            <a:avLst>
              <a:gd name="adj1" fmla="val 17400"/>
              <a:gd name="adj2" fmla="val 101364"/>
              <a:gd name="adj3" fmla="val 206151"/>
              <a:gd name="adj4" fmla="val 12783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Ik moet het ook altijd zeggen...</a:t>
            </a:r>
          </a:p>
        </p:txBody>
      </p:sp>
      <p:sp>
        <p:nvSpPr>
          <p:cNvPr id="15" name="Bijschrift: lijn 14">
            <a:extLst>
              <a:ext uri="{FF2B5EF4-FFF2-40B4-BE49-F238E27FC236}">
                <a16:creationId xmlns:a16="http://schemas.microsoft.com/office/drawing/2014/main" id="{9245D376-78AD-409A-AF49-253EB81CAB7B}"/>
              </a:ext>
            </a:extLst>
          </p:cNvPr>
          <p:cNvSpPr/>
          <p:nvPr/>
        </p:nvSpPr>
        <p:spPr>
          <a:xfrm>
            <a:off x="8523996" y="1431513"/>
            <a:ext cx="1990740" cy="662086"/>
          </a:xfrm>
          <a:prstGeom prst="borderCallout1">
            <a:avLst>
              <a:gd name="adj1" fmla="val 103468"/>
              <a:gd name="adj2" fmla="val 18818"/>
              <a:gd name="adj3" fmla="val 132093"/>
              <a:gd name="adj4" fmla="val 4063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Ik beloof dat ik het nu goed vind!</a:t>
            </a:r>
          </a:p>
        </p:txBody>
      </p:sp>
      <p:sp>
        <p:nvSpPr>
          <p:cNvPr id="16" name="Bijschrift: lijn 15">
            <a:extLst>
              <a:ext uri="{FF2B5EF4-FFF2-40B4-BE49-F238E27FC236}">
                <a16:creationId xmlns:a16="http://schemas.microsoft.com/office/drawing/2014/main" id="{6D0307C7-316A-4D0D-8C5E-3BD28817FB2D}"/>
              </a:ext>
            </a:extLst>
          </p:cNvPr>
          <p:cNvSpPr/>
          <p:nvPr/>
        </p:nvSpPr>
        <p:spPr>
          <a:xfrm>
            <a:off x="4740437" y="1645878"/>
            <a:ext cx="2041632" cy="522413"/>
          </a:xfrm>
          <a:prstGeom prst="borderCallout1">
            <a:avLst>
              <a:gd name="adj1" fmla="val 17400"/>
              <a:gd name="adj2" fmla="val 101364"/>
              <a:gd name="adj3" fmla="val 26044"/>
              <a:gd name="adj4" fmla="val 12913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Dan gaan we naar de sauna!</a:t>
            </a:r>
          </a:p>
        </p:txBody>
      </p:sp>
      <p:sp>
        <p:nvSpPr>
          <p:cNvPr id="17" name="Bijschrift: lijn 16">
            <a:extLst>
              <a:ext uri="{FF2B5EF4-FFF2-40B4-BE49-F238E27FC236}">
                <a16:creationId xmlns:a16="http://schemas.microsoft.com/office/drawing/2014/main" id="{F83262B1-5498-4DAF-B722-2AB24217E7A1}"/>
              </a:ext>
            </a:extLst>
          </p:cNvPr>
          <p:cNvSpPr/>
          <p:nvPr/>
        </p:nvSpPr>
        <p:spPr>
          <a:xfrm>
            <a:off x="9970071" y="2143665"/>
            <a:ext cx="2041632" cy="522413"/>
          </a:xfrm>
          <a:prstGeom prst="borderCallout1">
            <a:avLst>
              <a:gd name="adj1" fmla="val 103649"/>
              <a:gd name="adj2" fmla="val 19578"/>
              <a:gd name="adj3" fmla="val 163027"/>
              <a:gd name="adj4" fmla="val 1878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Dat zeg je om me te pesten!</a:t>
            </a:r>
          </a:p>
        </p:txBody>
      </p:sp>
      <p:sp>
        <p:nvSpPr>
          <p:cNvPr id="18" name="Bijschrift: lijn 17">
            <a:extLst>
              <a:ext uri="{FF2B5EF4-FFF2-40B4-BE49-F238E27FC236}">
                <a16:creationId xmlns:a16="http://schemas.microsoft.com/office/drawing/2014/main" id="{1123B5B3-C8DA-46FD-8FEE-1ABDBD68881B}"/>
              </a:ext>
            </a:extLst>
          </p:cNvPr>
          <p:cNvSpPr/>
          <p:nvPr/>
        </p:nvSpPr>
        <p:spPr>
          <a:xfrm>
            <a:off x="4834593" y="2256037"/>
            <a:ext cx="2041632" cy="522413"/>
          </a:xfrm>
          <a:prstGeom prst="borderCallout1">
            <a:avLst>
              <a:gd name="adj1" fmla="val 17400"/>
              <a:gd name="adj2" fmla="val 101364"/>
              <a:gd name="adj3" fmla="val -70352"/>
              <a:gd name="adj4" fmla="val 1193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Nou dan doen we toch lekker niks!</a:t>
            </a:r>
          </a:p>
        </p:txBody>
      </p:sp>
    </p:spTree>
    <p:extLst>
      <p:ext uri="{BB962C8B-B14F-4D97-AF65-F5344CB8AC3E}">
        <p14:creationId xmlns:p14="http://schemas.microsoft.com/office/powerpoint/2010/main" val="358478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3A7EDE3-CB4C-4FA9-B57F-16B578F8B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nl-NL">
                <a:solidFill>
                  <a:schemeClr val="bg1"/>
                </a:solidFill>
              </a:rPr>
              <a:t>Opdracht 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A2ADE9-9C21-474B-963A-2CFAA9734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>
                <a:solidFill>
                  <a:schemeClr val="bg1"/>
                </a:solidFill>
              </a:rPr>
              <a:t>Scrol 2 minuten door je telefoon en probeer zoveel mogelijk rollen te herkennen!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700B8B2-4668-4B7F-81CA-C7972AA35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97763" y="1590538"/>
            <a:ext cx="6250769" cy="351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910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08DB11B-5FB5-4E2E-AF87-F1C46F8B5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nl-NL">
                <a:solidFill>
                  <a:schemeClr val="bg1"/>
                </a:solidFill>
              </a:rPr>
              <a:t>Opdracht 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037A36-DBD7-494E-8093-3F6B39F16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>
                <a:solidFill>
                  <a:schemeClr val="bg1"/>
                </a:solidFill>
              </a:rPr>
              <a:t>Schrijf een korte sketch waarin alle drie de rollen voorkomen!</a:t>
            </a:r>
          </a:p>
        </p:txBody>
      </p:sp>
      <p:pic>
        <p:nvPicPr>
          <p:cNvPr id="4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3E02A38E-F00D-4563-9610-A8D39E5ADB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4053"/>
          <a:stretch/>
        </p:blipFill>
        <p:spPr>
          <a:xfrm>
            <a:off x="5297763" y="1568340"/>
            <a:ext cx="6250769" cy="356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53325"/>
      </p:ext>
    </p:extLst>
  </p:cSld>
  <p:clrMapOvr>
    <a:masterClrMapping/>
  </p:clrMapOvr>
</p:sld>
</file>

<file path=ppt/theme/theme1.xml><?xml version="1.0" encoding="utf-8"?>
<a:theme xmlns:a="http://schemas.openxmlformats.org/drawingml/2006/main" name="Pakket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699</Words>
  <Application>Microsoft Office PowerPoint</Application>
  <PresentationFormat>Breedbeeld</PresentationFormat>
  <Paragraphs>100</Paragraphs>
  <Slides>16</Slides>
  <Notes>0</Notes>
  <HiddenSlides>2</HiddenSlides>
  <MMClips>1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9" baseType="lpstr">
      <vt:lpstr>Arial</vt:lpstr>
      <vt:lpstr>Gill Sans MT</vt:lpstr>
      <vt:lpstr>Pakket</vt:lpstr>
      <vt:lpstr>Iedereen in de dramadriehoek</vt:lpstr>
      <vt:lpstr>De dramadriehoek</vt:lpstr>
      <vt:lpstr>PowerPoint-presentatie</vt:lpstr>
      <vt:lpstr>onbewust</vt:lpstr>
      <vt:lpstr>voorbeeld</vt:lpstr>
      <vt:lpstr>Herken jij de rollen?</vt:lpstr>
      <vt:lpstr>wisselspel</vt:lpstr>
      <vt:lpstr>Opdracht 1</vt:lpstr>
      <vt:lpstr>Opdracht 2</vt:lpstr>
      <vt:lpstr>Wat is de bedoeling</vt:lpstr>
      <vt:lpstr>Naar de winnaars driehoek!</vt:lpstr>
      <vt:lpstr>verandering</vt:lpstr>
      <vt:lpstr>Rollen winnaarsdriehoek</vt:lpstr>
      <vt:lpstr>PowerPoint-presentatie</vt:lpstr>
      <vt:lpstr>Opdracht 3</vt:lpstr>
      <vt:lpstr>Eventueel nog te kijken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Iedereen in de dramadriehoek</dc:title>
  <dc:creator>Martine van Winkel</dc:creator>
  <cp:lastModifiedBy>Martine van Winkel</cp:lastModifiedBy>
  <cp:revision>2</cp:revision>
  <dcterms:created xsi:type="dcterms:W3CDTF">2019-04-10T19:09:57Z</dcterms:created>
  <dcterms:modified xsi:type="dcterms:W3CDTF">2019-04-11T09:01:15Z</dcterms:modified>
</cp:coreProperties>
</file>